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36"/>
  </p:notesMasterIdLst>
  <p:sldIdLst>
    <p:sldId id="495" r:id="rId11"/>
    <p:sldId id="496" r:id="rId12"/>
    <p:sldId id="497" r:id="rId13"/>
    <p:sldId id="523" r:id="rId14"/>
    <p:sldId id="498" r:id="rId15"/>
    <p:sldId id="501" r:id="rId16"/>
    <p:sldId id="502" r:id="rId17"/>
    <p:sldId id="500" r:id="rId18"/>
    <p:sldId id="503" r:id="rId19"/>
    <p:sldId id="508" r:id="rId20"/>
    <p:sldId id="509" r:id="rId21"/>
    <p:sldId id="510" r:id="rId22"/>
    <p:sldId id="511" r:id="rId23"/>
    <p:sldId id="512" r:id="rId24"/>
    <p:sldId id="505" r:id="rId25"/>
    <p:sldId id="506" r:id="rId26"/>
    <p:sldId id="507" r:id="rId27"/>
    <p:sldId id="513" r:id="rId28"/>
    <p:sldId id="514" r:id="rId29"/>
    <p:sldId id="515" r:id="rId30"/>
    <p:sldId id="517" r:id="rId31"/>
    <p:sldId id="519" r:id="rId32"/>
    <p:sldId id="520" r:id="rId33"/>
    <p:sldId id="521" r:id="rId34"/>
    <p:sldId id="522" r:id="rId35"/>
  </p:sldIdLst>
  <p:sldSz cx="12190413" cy="6859588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E2C6"/>
    <a:srgbClr val="82EAD6"/>
    <a:srgbClr val="97EDDD"/>
    <a:srgbClr val="56C3FE"/>
    <a:srgbClr val="E7795E"/>
    <a:srgbClr val="66562F"/>
    <a:srgbClr val="7C8860"/>
    <a:srgbClr val="FA7F60"/>
    <a:srgbClr val="018D73"/>
    <a:srgbClr val="49B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97778" autoAdjust="0"/>
  </p:normalViewPr>
  <p:slideViewPr>
    <p:cSldViewPr snapToGrid="0" showGuides="1">
      <p:cViewPr varScale="1">
        <p:scale>
          <a:sx n="64" d="100"/>
          <a:sy n="64" d="100"/>
        </p:scale>
        <p:origin x="696" y="3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2020-01-24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14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669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721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447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316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297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180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252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332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814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95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687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708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69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051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8951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405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856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113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80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67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866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2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10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21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2020-01-24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2020-01-24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2020-01-24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2020-01-24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2020-01-24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2020-01-24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2020-01-24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2020-01-24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2020-01-24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2020-01-24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2020-01-24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2020-01-24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2046161"/>
            <a:ext cx="12190413" cy="1976823"/>
            <a:chOff x="99391" y="346569"/>
            <a:chExt cx="12190413" cy="1976823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1942690" y="346569"/>
              <a:ext cx="9288527" cy="1727426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5400" b="1" cap="small" dirty="0" smtClean="0">
                  <a:solidFill>
                    <a:srgbClr val="00B0F0"/>
                  </a:solidFill>
                  <a:latin typeface="+mn-ea"/>
                </a:rPr>
                <a:t>新型冠状病毒感染的肺炎防控</a:t>
              </a:r>
              <a:endParaRPr lang="en-US" altLang="zh-CN" sz="5400" b="1" cap="small" dirty="0" smtClean="0">
                <a:solidFill>
                  <a:srgbClr val="00B0F0"/>
                </a:solidFill>
                <a:latin typeface="+mn-ea"/>
              </a:endParaRPr>
            </a:p>
            <a:p>
              <a:pPr algn="ctr"/>
              <a:r>
                <a:rPr lang="zh-CN" altLang="en-US" sz="5400" b="1" cap="small" dirty="0" smtClean="0">
                  <a:solidFill>
                    <a:srgbClr val="00B0F0"/>
                  </a:solidFill>
                  <a:latin typeface="+mn-ea"/>
                </a:rPr>
                <a:t>校医告诉你</a:t>
              </a:r>
              <a:endParaRPr lang="en-US" sz="5400" b="1" cap="small" dirty="0">
                <a:solidFill>
                  <a:srgbClr val="00B0F0"/>
                </a:solidFill>
                <a:latin typeface="+mn-ea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99391" y="2323392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887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274081"/>
            <a:ext cx="12190413" cy="727406"/>
            <a:chOff x="0" y="274081"/>
            <a:chExt cx="12190413" cy="727406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534310" y="274081"/>
              <a:ext cx="4984885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系列三  如何正确戴口罩</a:t>
              </a:r>
              <a:endParaRPr lang="en-US" sz="2400" cap="small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0" y="1001487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AutoShape 2" descr="https://mmbiz.qpic.cn/mmbiz_png/CnqTfNfiaQibg9wKS71cdWPIliaNSeFxxh1PfC0qAtZwDaPgcQkyNpulRzkicxONcxEclBj9Pyiayia8wa5EhRRHTScw/640?wx_fmt=pn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3534310" y="1586769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01149" y="1001487"/>
            <a:ext cx="1067793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kern="0" dirty="0" smtClean="0">
                <a:latin typeface="等线" panose="02010600030101010101" pitchFamily="2" charset="-122"/>
                <a:cs typeface="宋体" panose="02010600030101010101" pitchFamily="2" charset="-122"/>
              </a:rPr>
              <a:t>01.</a:t>
            </a:r>
            <a:r>
              <a:rPr lang="zh-CN" altLang="en-US" sz="2400" b="1" kern="0" dirty="0" smtClean="0">
                <a:latin typeface="等线" panose="02010600030101010101" pitchFamily="2" charset="-122"/>
                <a:cs typeface="宋体" panose="02010600030101010101" pitchFamily="2" charset="-122"/>
              </a:rPr>
              <a:t>口罩选择</a:t>
            </a:r>
            <a:endParaRPr lang="en-US" altLang="zh-CN" sz="2400" b="1" kern="0" dirty="0" smtClean="0">
              <a:latin typeface="等线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400" b="1" kern="0" dirty="0" smtClean="0">
                <a:solidFill>
                  <a:srgbClr val="C00000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zh-CN" sz="2400" b="1" kern="0" dirty="0" smtClean="0">
                <a:solidFill>
                  <a:srgbClr val="C00000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一次性</a:t>
            </a:r>
            <a:r>
              <a:rPr lang="zh-CN" altLang="zh-CN" sz="2400" b="1" kern="0" dirty="0">
                <a:solidFill>
                  <a:srgbClr val="C00000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口罩（如医用外科口罩）</a:t>
            </a:r>
            <a:r>
              <a:rPr lang="zh-CN" altLang="zh-CN" sz="2400" b="1" kern="0" dirty="0" smtClean="0">
                <a:solidFill>
                  <a:srgbClr val="C00000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zh-CN" altLang="en-US" sz="2400" b="1" kern="0" dirty="0" smtClean="0">
                <a:solidFill>
                  <a:srgbClr val="C00000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医用</a:t>
            </a:r>
            <a:r>
              <a:rPr lang="en-US" altLang="zh-CN" sz="2400" b="1" kern="0" dirty="0" smtClean="0">
                <a:solidFill>
                  <a:srgbClr val="C00000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N95</a:t>
            </a:r>
            <a:r>
              <a:rPr lang="zh-CN" altLang="zh-CN" sz="2400" b="1" kern="0" dirty="0">
                <a:solidFill>
                  <a:srgbClr val="C00000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型口罩</a:t>
            </a:r>
            <a:r>
              <a:rPr lang="zh-CN" altLang="zh-CN" sz="2400" kern="0" dirty="0">
                <a:latin typeface="等线" panose="02010600030101010101" pitchFamily="2" charset="-122"/>
                <a:cs typeface="宋体" panose="02010600030101010101" pitchFamily="2" charset="-122"/>
              </a:rPr>
              <a:t>能有效预防呼吸道感染</a:t>
            </a:r>
            <a:r>
              <a:rPr lang="zh-CN" altLang="zh-CN" sz="2400" kern="0" dirty="0" smtClean="0">
                <a:latin typeface="等线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zh-CN" altLang="zh-CN" sz="2400" kern="0" dirty="0" smtClean="0">
                <a:solidFill>
                  <a:srgbClr val="00B0F0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普通</a:t>
            </a:r>
            <a:r>
              <a:rPr lang="zh-CN" altLang="zh-CN" sz="2400" kern="0" dirty="0">
                <a:solidFill>
                  <a:srgbClr val="00B0F0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棉布</a:t>
            </a:r>
            <a:r>
              <a:rPr lang="zh-CN" altLang="zh-CN" sz="2400" kern="0" dirty="0" smtClean="0">
                <a:solidFill>
                  <a:srgbClr val="00B0F0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口罩</a:t>
            </a:r>
            <a:r>
              <a:rPr lang="zh-CN" altLang="en-US" sz="2400" kern="0" dirty="0" smtClean="0">
                <a:solidFill>
                  <a:srgbClr val="00B0F0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、纸口罩等</a:t>
            </a:r>
            <a:r>
              <a:rPr lang="zh-CN" altLang="zh-CN" sz="2400" kern="0" dirty="0" smtClean="0">
                <a:latin typeface="等线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zh-CN" altLang="zh-CN" sz="2400" kern="0" dirty="0">
                <a:latin typeface="等线" panose="02010600030101010101" pitchFamily="2" charset="-122"/>
                <a:cs typeface="宋体" panose="02010600030101010101" pitchFamily="2" charset="-122"/>
              </a:rPr>
              <a:t>材质可能为棉布、纱布、毛线、帆布及绒等，由于材质本身不够致密，无法起到预防感染目的。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601" y="2504661"/>
            <a:ext cx="3934208" cy="43912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321" y="2749445"/>
            <a:ext cx="3975304" cy="40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9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274081"/>
            <a:ext cx="12190413" cy="727406"/>
            <a:chOff x="0" y="274081"/>
            <a:chExt cx="12190413" cy="727406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534310" y="274081"/>
              <a:ext cx="4984885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系列三  如何正确戴口罩</a:t>
              </a:r>
              <a:endParaRPr lang="en-US" sz="2400" cap="small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0" y="1001487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2"/>
              </a:rPr>
              <a:t>系列（一）新型肺炎小常识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AutoShape 2" descr="https://mmbiz.qpic.cn/mmbiz_png/CnqTfNfiaQibg9wKS71cdWPIliaNSeFxxh1PfC0qAtZwDaPgcQkyNpulRzkicxONcxEclBj9Pyiayia8wa5EhRRHTScw/640?wx_fmt=pn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3534310" y="1586769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01149" y="1001487"/>
            <a:ext cx="10677938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kern="0" dirty="0" smtClean="0">
                <a:latin typeface="等线" panose="02010600030101010101" pitchFamily="2" charset="-122"/>
                <a:cs typeface="宋体" panose="02010600030101010101" pitchFamily="2" charset="-122"/>
              </a:rPr>
              <a:t>02.</a:t>
            </a:r>
            <a:r>
              <a:rPr lang="zh-CN" altLang="en-US" sz="2400" b="1" kern="0" dirty="0" smtClean="0">
                <a:latin typeface="等线" panose="02010600030101010101" pitchFamily="2" charset="-122"/>
                <a:cs typeface="宋体" panose="02010600030101010101" pitchFamily="2" charset="-122"/>
              </a:rPr>
              <a:t>什么时候需要戴口罩？</a:t>
            </a:r>
            <a:endParaRPr lang="en-US" altLang="zh-CN" sz="2400" b="1" kern="0" dirty="0" smtClean="0">
              <a:latin typeface="等线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ts val="600"/>
              </a:spcBef>
            </a:pPr>
            <a:endParaRPr lang="en-US" altLang="zh-CN" sz="2400" b="1" kern="0" dirty="0" smtClean="0">
              <a:latin typeface="等线" panose="02010600030101010101" pitchFamily="2" charset="-122"/>
              <a:cs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dirty="0" smtClean="0"/>
              <a:t>乘坐</a:t>
            </a:r>
            <a:r>
              <a:rPr lang="zh-CN" altLang="en-US" sz="2400" dirty="0" smtClean="0">
                <a:solidFill>
                  <a:srgbClr val="FF0000"/>
                </a:solidFill>
              </a:rPr>
              <a:t>公共交通工具</a:t>
            </a:r>
            <a:r>
              <a:rPr lang="zh-CN" altLang="en-US" sz="2400" dirty="0" smtClean="0"/>
              <a:t>的时候；</a:t>
            </a:r>
            <a:endParaRPr lang="en-US" altLang="zh-CN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zh-CN" sz="2400" dirty="0" smtClean="0"/>
              <a:t>接触</a:t>
            </a:r>
            <a:r>
              <a:rPr lang="zh-CN" altLang="zh-CN" sz="2400" dirty="0"/>
              <a:t>疑似呼吸道感染的</a:t>
            </a:r>
            <a:r>
              <a:rPr lang="zh-CN" altLang="zh-CN" sz="2400" dirty="0" smtClean="0"/>
              <a:t>病人</a:t>
            </a:r>
            <a:r>
              <a:rPr lang="zh-CN" altLang="en-US" sz="2400" dirty="0" smtClean="0"/>
              <a:t>时候；</a:t>
            </a:r>
            <a:endParaRPr lang="zh-CN" altLang="zh-CN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zh-CN" sz="2400" dirty="0"/>
              <a:t>去医院看病、探望病人时，尤其是</a:t>
            </a:r>
            <a:r>
              <a:rPr lang="zh-CN" altLang="zh-CN" sz="2400" dirty="0">
                <a:solidFill>
                  <a:srgbClr val="FF0000"/>
                </a:solidFill>
              </a:rPr>
              <a:t>去医院的发热门诊或呼吸科</a:t>
            </a:r>
            <a:r>
              <a:rPr lang="zh-CN" altLang="zh-CN" sz="2400" dirty="0"/>
              <a:t>就诊</a:t>
            </a:r>
            <a:r>
              <a:rPr lang="zh-CN" altLang="zh-CN" sz="2400" dirty="0" smtClean="0"/>
              <a:t>时；</a:t>
            </a:r>
            <a:endParaRPr lang="zh-CN" altLang="zh-CN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zh-CN" sz="2400" dirty="0"/>
              <a:t>在呼吸道传染病高发季节，去超市、商场、影院等人员密集的</a:t>
            </a:r>
            <a:r>
              <a:rPr lang="zh-CN" altLang="zh-CN" sz="2400" dirty="0" smtClean="0"/>
              <a:t>场所；</a:t>
            </a:r>
            <a:endParaRPr lang="en-US" altLang="zh-CN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dirty="0" smtClean="0"/>
              <a:t>同一个办公室或者班级，有同事或同学感冒时；</a:t>
            </a:r>
            <a:endParaRPr lang="en-US" altLang="zh-CN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solidFill>
                  <a:srgbClr val="FF0000"/>
                </a:solidFill>
              </a:rPr>
              <a:t>自己</a:t>
            </a:r>
            <a:r>
              <a:rPr lang="zh-CN" altLang="zh-CN" sz="2400" dirty="0" smtClean="0">
                <a:solidFill>
                  <a:srgbClr val="FF0000"/>
                </a:solidFill>
              </a:rPr>
              <a:t>有</a:t>
            </a:r>
            <a:r>
              <a:rPr lang="zh-CN" altLang="zh-CN" sz="2400" dirty="0">
                <a:solidFill>
                  <a:srgbClr val="FF0000"/>
                </a:solidFill>
              </a:rPr>
              <a:t>发热、咳嗽、流涕</a:t>
            </a:r>
            <a:r>
              <a:rPr lang="zh-CN" altLang="zh-CN" sz="2400" dirty="0"/>
              <a:t>等呼吸道疾病症状时应及时戴</a:t>
            </a:r>
            <a:r>
              <a:rPr lang="zh-CN" altLang="zh-CN" sz="2400" dirty="0" smtClean="0"/>
              <a:t>口罩</a:t>
            </a:r>
            <a:r>
              <a:rPr lang="zh-CN" altLang="en-US" sz="2400" dirty="0" smtClean="0"/>
              <a:t>，</a:t>
            </a:r>
            <a:r>
              <a:rPr lang="zh-CN" altLang="zh-CN" sz="2400" dirty="0" smtClean="0"/>
              <a:t>为</a:t>
            </a:r>
            <a:r>
              <a:rPr lang="zh-CN" altLang="zh-CN" sz="2400" dirty="0"/>
              <a:t>防止将疾病传染给</a:t>
            </a:r>
            <a:r>
              <a:rPr lang="zh-CN" altLang="zh-CN" sz="2400" dirty="0" smtClean="0"/>
              <a:t>他人</a:t>
            </a:r>
            <a:r>
              <a:rPr lang="zh-CN" altLang="en-US" sz="2400" dirty="0" smtClean="0"/>
              <a:t>。</a:t>
            </a:r>
            <a:endParaRPr lang="zh-CN" altLang="zh-CN" sz="2400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92075" y="92075"/>
          <a:ext cx="5873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包装程序外壳对象" showAsIcon="1" r:id="rId4" imgW="587880" imgH="451080" progId="Package">
                  <p:embed/>
                </p:oleObj>
              </mc:Choice>
              <mc:Fallback>
                <p:oleObj name="包装程序外壳对象" showAsIcon="1" r:id="rId4" imgW="587880" imgH="451080" progId="Package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587375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287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274081"/>
            <a:ext cx="12190413" cy="727406"/>
            <a:chOff x="0" y="274081"/>
            <a:chExt cx="12190413" cy="727406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534310" y="274081"/>
              <a:ext cx="4984885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系列三  如何正确戴口罩</a:t>
              </a:r>
              <a:endParaRPr lang="en-US" sz="2400" cap="small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0" y="1001487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AutoShape 2" descr="https://mmbiz.qpic.cn/mmbiz_png/CnqTfNfiaQibg9wKS71cdWPIliaNSeFxxh1PfC0qAtZwDaPgcQkyNpulRzkicxONcxEclBj9Pyiayia8wa5EhRRHTScw/640?wx_fmt=pn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3534310" y="1586769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01149" y="1001487"/>
            <a:ext cx="1067793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kern="0" dirty="0" smtClean="0">
                <a:latin typeface="等线" panose="02010600030101010101" pitchFamily="2" charset="-122"/>
                <a:cs typeface="宋体" panose="02010600030101010101" pitchFamily="2" charset="-122"/>
              </a:rPr>
              <a:t>03.</a:t>
            </a:r>
            <a:r>
              <a:rPr lang="zh-CN" altLang="en-US" sz="2400" b="1" kern="0" dirty="0" smtClean="0">
                <a:latin typeface="等线" panose="02010600030101010101" pitchFamily="2" charset="-122"/>
                <a:cs typeface="宋体" panose="02010600030101010101" pitchFamily="2" charset="-122"/>
              </a:rPr>
              <a:t>怎样正确佩戴口罩？</a:t>
            </a:r>
            <a:endParaRPr lang="en-US" altLang="zh-CN" sz="2400" b="1" kern="0" dirty="0" smtClean="0">
              <a:latin typeface="等线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ts val="600"/>
              </a:spcBef>
            </a:pPr>
            <a:endParaRPr lang="en-US" altLang="zh-CN" sz="2400" b="1" kern="0" dirty="0" smtClean="0">
              <a:latin typeface="等线" panose="02010600030101010101" pitchFamily="2" charset="-122"/>
              <a:cs typeface="宋体" panose="02010600030101010101" pitchFamily="2" charset="-122"/>
            </a:endParaRPr>
          </a:p>
          <a:p>
            <a:endParaRPr lang="zh-CN" altLang="zh-CN" sz="2400" dirty="0"/>
          </a:p>
        </p:txBody>
      </p:sp>
      <p:pic>
        <p:nvPicPr>
          <p:cNvPr id="10" name="图片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04" y="1460050"/>
            <a:ext cx="7834761" cy="277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91" y="4234070"/>
            <a:ext cx="7926974" cy="2625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7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274081"/>
            <a:ext cx="12190413" cy="727406"/>
            <a:chOff x="0" y="274081"/>
            <a:chExt cx="12190413" cy="727406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534310" y="274081"/>
              <a:ext cx="4984885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系列三  如何正确戴口罩</a:t>
              </a:r>
              <a:endParaRPr lang="en-US" sz="2400" cap="small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0" y="1001487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AutoShape 2" descr="https://mmbiz.qpic.cn/mmbiz_png/CnqTfNfiaQibg9wKS71cdWPIliaNSeFxxh1PfC0qAtZwDaPgcQkyNpulRzkicxONcxEclBj9Pyiayia8wa5EhRRHTScw/640?wx_fmt=pn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3534310" y="1586769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01149" y="1001487"/>
            <a:ext cx="1067793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kern="0" dirty="0" smtClean="0">
                <a:latin typeface="等线" panose="02010600030101010101" pitchFamily="2" charset="-122"/>
                <a:cs typeface="宋体" panose="02010600030101010101" pitchFamily="2" charset="-122"/>
              </a:rPr>
              <a:t>03.</a:t>
            </a:r>
            <a:r>
              <a:rPr lang="zh-CN" altLang="en-US" sz="2400" b="1" kern="0" dirty="0" smtClean="0">
                <a:latin typeface="等线" panose="02010600030101010101" pitchFamily="2" charset="-122"/>
                <a:cs typeface="宋体" panose="02010600030101010101" pitchFamily="2" charset="-122"/>
              </a:rPr>
              <a:t>怎样正确佩戴口罩？</a:t>
            </a:r>
            <a:endParaRPr lang="en-US" altLang="zh-CN" sz="2400" b="1" kern="0" dirty="0" smtClean="0">
              <a:latin typeface="等线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ts val="600"/>
              </a:spcBef>
            </a:pPr>
            <a:endParaRPr lang="en-US" altLang="zh-CN" sz="2400" b="1" kern="0" dirty="0" smtClean="0">
              <a:latin typeface="等线" panose="02010600030101010101" pitchFamily="2" charset="-122"/>
              <a:cs typeface="宋体" panose="02010600030101010101" pitchFamily="2" charset="-122"/>
            </a:endParaRPr>
          </a:p>
          <a:p>
            <a:endParaRPr lang="zh-CN" altLang="zh-CN" sz="2400" dirty="0"/>
          </a:p>
        </p:txBody>
      </p:sp>
      <p:pic>
        <p:nvPicPr>
          <p:cNvPr id="13" name="图片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11" y="1401250"/>
            <a:ext cx="6595976" cy="273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11" y="4135513"/>
            <a:ext cx="6595976" cy="272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8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274081"/>
            <a:ext cx="12190413" cy="727406"/>
            <a:chOff x="0" y="274081"/>
            <a:chExt cx="12190413" cy="727406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534310" y="274081"/>
              <a:ext cx="4984885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系列三  如何正确戴口罩</a:t>
              </a:r>
              <a:endParaRPr lang="en-US" sz="2400" cap="small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0" y="1001487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AutoShape 2" descr="https://mmbiz.qpic.cn/mmbiz_png/CnqTfNfiaQibg9wKS71cdWPIliaNSeFxxh1PfC0qAtZwDaPgcQkyNpulRzkicxONcxEclBj9Pyiayia8wa5EhRRHTScw/640?wx_fmt=pn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3534310" y="1586769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01149" y="1001487"/>
            <a:ext cx="1067793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kern="0" dirty="0" smtClean="0">
                <a:latin typeface="等线" panose="02010600030101010101" pitchFamily="2" charset="-122"/>
                <a:cs typeface="宋体" panose="02010600030101010101" pitchFamily="2" charset="-122"/>
              </a:rPr>
              <a:t>04.</a:t>
            </a:r>
            <a:r>
              <a:rPr lang="zh-CN" altLang="en-US" sz="2400" b="1" kern="0" dirty="0" smtClean="0">
                <a:latin typeface="等线" panose="02010600030101010101" pitchFamily="2" charset="-122"/>
                <a:cs typeface="宋体" panose="02010600030101010101" pitchFamily="2" charset="-122"/>
              </a:rPr>
              <a:t> 佩戴口罩注意事项</a:t>
            </a:r>
            <a:endParaRPr lang="en-US" altLang="zh-CN" sz="2400" b="1" kern="0" dirty="0" smtClean="0">
              <a:latin typeface="等线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ts val="600"/>
              </a:spcBef>
            </a:pPr>
            <a:endParaRPr lang="en-US" altLang="zh-CN" sz="2400" b="1" kern="0" dirty="0" smtClean="0">
              <a:latin typeface="等线" panose="02010600030101010101" pitchFamily="2" charset="-122"/>
              <a:cs typeface="宋体" panose="02010600030101010101" pitchFamily="2" charset="-122"/>
            </a:endParaRPr>
          </a:p>
          <a:p>
            <a:endParaRPr lang="zh-CN" altLang="zh-CN" sz="2400" dirty="0"/>
          </a:p>
        </p:txBody>
      </p:sp>
      <p:sp>
        <p:nvSpPr>
          <p:cNvPr id="5" name="矩形 4"/>
          <p:cNvSpPr/>
          <p:nvPr/>
        </p:nvSpPr>
        <p:spPr>
          <a:xfrm>
            <a:off x="901149" y="1426741"/>
            <a:ext cx="109562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宋体" panose="02010600030101010101" pitchFamily="2" charset="-122"/>
                <a:cs typeface="宋体" panose="02010600030101010101" pitchFamily="2" charset="-122"/>
              </a:rPr>
              <a:t>①收紧</a:t>
            </a:r>
            <a:r>
              <a:rPr lang="zh-CN" altLang="zh-CN" sz="2400" dirty="0">
                <a:latin typeface="宋体" panose="02010600030101010101" pitchFamily="2" charset="-122"/>
                <a:cs typeface="宋体" panose="02010600030101010101" pitchFamily="2" charset="-122"/>
              </a:rPr>
              <a:t>口罩的松紧带，压紧鼻两侧的铝</a:t>
            </a:r>
            <a:r>
              <a:rPr lang="zh-CN" altLang="zh-CN" sz="2400" dirty="0" smtClean="0">
                <a:latin typeface="宋体" panose="02010600030101010101" pitchFamily="2" charset="-122"/>
                <a:cs typeface="宋体" panose="02010600030101010101" pitchFamily="2" charset="-122"/>
              </a:rPr>
              <a:t>片</a:t>
            </a:r>
            <a:r>
              <a:rPr lang="zh-CN" altLang="en-US" sz="2400" dirty="0" smtClean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dirty="0" smtClean="0">
                <a:latin typeface="宋体" panose="02010600030101010101" pitchFamily="2" charset="-122"/>
                <a:cs typeface="宋体" panose="02010600030101010101" pitchFamily="2" charset="-122"/>
              </a:rPr>
              <a:t>缓慢呼吸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dirty="0" smtClean="0">
                <a:latin typeface="宋体" panose="02010600030101010101" pitchFamily="2" charset="-122"/>
                <a:cs typeface="宋体" panose="02010600030101010101" pitchFamily="2" charset="-122"/>
              </a:rPr>
              <a:t>佩戴</a:t>
            </a:r>
            <a:r>
              <a:rPr lang="zh-CN" altLang="zh-CN" sz="2400" dirty="0">
                <a:latin typeface="宋体" panose="02010600030101010101" pitchFamily="2" charset="-122"/>
                <a:cs typeface="宋体" panose="02010600030101010101" pitchFamily="2" charset="-122"/>
              </a:rPr>
              <a:t>后绝对不要用手去挤压口罩</a:t>
            </a:r>
            <a:r>
              <a:rPr lang="zh-CN" altLang="zh-CN" sz="2400" dirty="0" smtClean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宋体" panose="02010600030101010101" pitchFamily="2" charset="-122"/>
                <a:cs typeface="宋体" panose="02010600030101010101" pitchFamily="2" charset="-122"/>
              </a:rPr>
              <a:t>②佩戴的时间要适宜。医用无纺布口罩可以持续应用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6-8h</a:t>
            </a:r>
            <a:r>
              <a:rPr lang="zh-CN" altLang="zh-CN"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dirty="0">
                <a:latin typeface="宋体" panose="02010600030101010101" pitchFamily="2" charset="-122"/>
                <a:cs typeface="宋体" panose="02010600030101010101" pitchFamily="2" charset="-122"/>
              </a:rPr>
              <a:t>遇以下情况应及时更换：呼吸困难、口罩有破损或毁坏；口罩与面部无法密合、口罩受污染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zh-CN" sz="2400" dirty="0">
                <a:latin typeface="宋体" panose="02010600030101010101" pitchFamily="2" charset="-122"/>
                <a:cs typeface="宋体" panose="02010600030101010101" pitchFamily="2" charset="-122"/>
              </a:rPr>
              <a:t>如染有血渍或飞沫等异物时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zh-CN" sz="2400" dirty="0">
                <a:latin typeface="宋体" panose="02010600030101010101" pitchFamily="2" charset="-122"/>
                <a:cs typeface="宋体" panose="02010600030101010101" pitchFamily="2" charset="-122"/>
              </a:rPr>
              <a:t>、曾使用于隔离病房或病患接触、有异味。</a:t>
            </a: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在</a:t>
            </a:r>
            <a:r>
              <a:rPr lang="zh-C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人口密度不高、较通风的场所，可以不用佩戴口罩。</a:t>
            </a:r>
            <a:endParaRPr lang="zh-CN" altLang="zh-CN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zh-CN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建议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每隔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宋体" panose="02010600030101010101" pitchFamily="2" charset="-122"/>
              </a:rPr>
              <a:t>2~4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小时</a:t>
            </a:r>
            <a:r>
              <a:rPr lang="zh-C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更换一次口罩。若口罩被污染，应第一时间更换</a:t>
            </a:r>
            <a:r>
              <a:rPr lang="zh-CN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C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⑤</a:t>
            </a:r>
            <a:r>
              <a:rPr lang="zh-CN" altLang="zh-CN" sz="2400" dirty="0" smtClean="0">
                <a:latin typeface="宋体" panose="02010600030101010101" pitchFamily="2" charset="-122"/>
                <a:cs typeface="宋体" panose="02010600030101010101" pitchFamily="2" charset="-122"/>
              </a:rPr>
              <a:t>废弃</a:t>
            </a:r>
            <a:r>
              <a:rPr lang="zh-CN" altLang="zh-CN" sz="2400" dirty="0">
                <a:latin typeface="宋体" panose="02010600030101010101" pitchFamily="2" charset="-122"/>
                <a:cs typeface="宋体" panose="02010600030101010101" pitchFamily="2" charset="-122"/>
              </a:rPr>
              <a:t>的口罩不要随意丢弃</a:t>
            </a:r>
            <a:r>
              <a:rPr lang="zh-CN" altLang="zh-CN" sz="2400" dirty="0" smtClean="0">
                <a:latin typeface="宋体" panose="02010600030101010101" pitchFamily="2" charset="-122"/>
                <a:cs typeface="宋体" panose="02010600030101010101" pitchFamily="2" charset="-122"/>
              </a:rPr>
              <a:t>，用</a:t>
            </a:r>
            <a:r>
              <a:rPr lang="zh-CN" altLang="zh-CN" sz="2400" dirty="0">
                <a:latin typeface="宋体" panose="02010600030101010101" pitchFamily="2" charset="-122"/>
                <a:cs typeface="宋体" panose="02010600030101010101" pitchFamily="2" charset="-122"/>
              </a:rPr>
              <a:t>过的口罩要放入垃圾箱，污染环境用过的口罩要按危险废物进行无害化处理。</a:t>
            </a:r>
          </a:p>
        </p:txBody>
      </p:sp>
    </p:spTree>
    <p:extLst>
      <p:ext uri="{BB962C8B-B14F-4D97-AF65-F5344CB8AC3E}">
        <p14:creationId xmlns:p14="http://schemas.microsoft.com/office/powerpoint/2010/main" val="40990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274081"/>
            <a:ext cx="12190413" cy="727406"/>
            <a:chOff x="0" y="274081"/>
            <a:chExt cx="12190413" cy="727406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534310" y="274081"/>
              <a:ext cx="4984885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系列四  如何正确洗手</a:t>
              </a:r>
              <a:endParaRPr lang="en-US" sz="2400" cap="small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0" y="1001487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AutoShape 2" descr="https://mmbiz.qpic.cn/mmbiz_png/CnqTfNfiaQibg9wKS71cdWPIliaNSeFxxh1PfC0qAtZwDaPgcQkyNpulRzkicxONcxEclBj9Pyiayia8wa5EhRRHTScw/640?wx_fmt=pn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3534310" y="1586769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36034" y="1253133"/>
            <a:ext cx="4283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01.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洗手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时机</a:t>
            </a:r>
            <a:endParaRPr lang="en-US" altLang="zh-CN" sz="2400" b="1" dirty="0" smtClean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zh-CN" sz="2400" b="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106" y="1895286"/>
            <a:ext cx="4420408" cy="44876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206" y="1727698"/>
            <a:ext cx="5522518" cy="37386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5824" y="1024149"/>
            <a:ext cx="4187099" cy="746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3104" y="5490753"/>
            <a:ext cx="1386721" cy="140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7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>
            <a:cxnSpLocks/>
          </p:cNvCxnSpPr>
          <p:nvPr/>
        </p:nvCxnSpPr>
        <p:spPr>
          <a:xfrm>
            <a:off x="0" y="1001487"/>
            <a:ext cx="1219041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https://mmbiz.qpic.cn/mmbiz_png/CnqTfNfiaQibg9wKS71cdWPIliaNSeFxxh1PfC0qAtZwDaPgcQkyNpulRzkicxONcxEclBj9Pyiayia8wa5EhRRHTScw/640?wx_fmt=pn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3534310" y="1586769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086" y="1001487"/>
            <a:ext cx="7420609" cy="580852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0" y="274081"/>
            <a:ext cx="12190413" cy="727406"/>
            <a:chOff x="0" y="274081"/>
            <a:chExt cx="12190413" cy="727406"/>
          </a:xfrm>
        </p:grpSpPr>
        <p:sp>
          <p:nvSpPr>
            <p:cNvPr id="12" name="Copyright Notice"/>
            <p:cNvSpPr>
              <a:spLocks/>
            </p:cNvSpPr>
            <p:nvPr/>
          </p:nvSpPr>
          <p:spPr bwMode="auto">
            <a:xfrm>
              <a:off x="3534310" y="274081"/>
              <a:ext cx="4984885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系列四  如何正确洗手</a:t>
              </a:r>
              <a:endParaRPr lang="en-US" sz="2400" cap="small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>
              <a:cxnSpLocks/>
            </p:cNvCxnSpPr>
            <p:nvPr/>
          </p:nvCxnSpPr>
          <p:spPr>
            <a:xfrm>
              <a:off x="0" y="1001487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>
          <a:xfrm>
            <a:off x="198783" y="1586769"/>
            <a:ext cx="38603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02.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正确洗手方法</a:t>
            </a:r>
            <a:endParaRPr lang="en-US" altLang="zh-CN" dirty="0" smtClean="0"/>
          </a:p>
          <a:p>
            <a:r>
              <a:rPr lang="zh-CN" altLang="zh-CN" sz="2400" dirty="0" smtClean="0"/>
              <a:t>使用</a:t>
            </a:r>
            <a:r>
              <a:rPr lang="zh-CN" altLang="zh-CN" sz="2400" dirty="0"/>
              <a:t>肥皂盒流动的水搓手时间不低于</a:t>
            </a:r>
            <a:r>
              <a:rPr lang="en-US" altLang="zh-CN" sz="2400" dirty="0"/>
              <a:t>20</a:t>
            </a:r>
            <a:r>
              <a:rPr lang="zh-CN" altLang="zh-CN" sz="2400" dirty="0" smtClean="0"/>
              <a:t>秒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r>
              <a:rPr lang="zh-CN" altLang="zh-CN" sz="2400" dirty="0" smtClean="0"/>
              <a:t>如果</a:t>
            </a:r>
            <a:r>
              <a:rPr lang="zh-CN" altLang="zh-CN" sz="2400" dirty="0"/>
              <a:t>外出不方便使用含有</a:t>
            </a:r>
            <a:r>
              <a:rPr lang="en-US" altLang="zh-CN" sz="2400" dirty="0"/>
              <a:t>70%~80%</a:t>
            </a:r>
            <a:r>
              <a:rPr lang="zh-CN" altLang="zh-CN" sz="2400" dirty="0"/>
              <a:t>酒精的免洗洗手液</a:t>
            </a:r>
            <a:r>
              <a:rPr lang="zh-CN" altLang="zh-CN" dirty="0"/>
              <a:t>。</a:t>
            </a:r>
          </a:p>
          <a:p>
            <a:endParaRPr lang="zh-CN" altLang="zh-CN" sz="2400" b="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849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309355"/>
            <a:ext cx="12190413" cy="692132"/>
            <a:chOff x="0" y="309355"/>
            <a:chExt cx="12190413" cy="692132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51002" y="309355"/>
              <a:ext cx="4984885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系列五  什么时候就医，如何就医</a:t>
              </a:r>
              <a:endParaRPr lang="en-US" sz="2400" cap="small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0" y="1001487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AutoShape 2" descr="https://mmbiz.qpic.cn/mmbiz_png/CnqTfNfiaQibg9wKS71cdWPIliaNSeFxxh1PfC0qAtZwDaPgcQkyNpulRzkicxONcxEclBj9Pyiayia8wa5EhRRHTScw/640?wx_fmt=pn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3534310" y="1586769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26594" y="1293549"/>
            <a:ext cx="776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01.</a:t>
            </a:r>
            <a:r>
              <a:rPr lang="zh-CN" altLang="zh-CN" sz="2400" b="1" kern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新型冠状病毒感染的肺炎与流感及普通感冒的区别？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2894919" y="2012581"/>
            <a:ext cx="5672611" cy="46020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2370" y="1097112"/>
            <a:ext cx="1766047" cy="239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9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247360"/>
            <a:ext cx="12190413" cy="754127"/>
            <a:chOff x="0" y="247360"/>
            <a:chExt cx="12190413" cy="754127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602763" y="247360"/>
              <a:ext cx="4984885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系列五  什么时候就医，如何就医</a:t>
              </a:r>
              <a:endParaRPr lang="en-US" sz="2400" cap="small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0" y="1001487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AutoShape 2" descr="https://mmbiz.qpic.cn/mmbiz_png/CnqTfNfiaQibg9wKS71cdWPIliaNSeFxxh1PfC0qAtZwDaPgcQkyNpulRzkicxONcxEclBj9Pyiayia8wa5EhRRHTScw/640?wx_fmt=pn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3534310" y="1586769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26892" y="1125104"/>
            <a:ext cx="2507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02.</a:t>
            </a:r>
            <a:r>
              <a:rPr lang="zh-CN" altLang="en-US" sz="24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就医注意事项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0097" y="1989956"/>
            <a:ext cx="51127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0B0B0B"/>
                </a:solidFill>
              </a:rPr>
              <a:t>近期有</a:t>
            </a:r>
            <a:r>
              <a:rPr lang="zh-CN" altLang="en-US" sz="2400" b="1" dirty="0">
                <a:solidFill>
                  <a:srgbClr val="FF0000"/>
                </a:solidFill>
              </a:rPr>
              <a:t>武汉等地旅行史</a:t>
            </a:r>
            <a:r>
              <a:rPr lang="zh-CN" altLang="en-US" sz="2400" dirty="0">
                <a:solidFill>
                  <a:srgbClr val="0B0B0B"/>
                </a:solidFill>
              </a:rPr>
              <a:t>的市民应密切关注自己的健康状况，一般需要观察</a:t>
            </a:r>
            <a:r>
              <a:rPr lang="zh-CN" altLang="en-US" sz="2400" dirty="0">
                <a:solidFill>
                  <a:srgbClr val="FF0000"/>
                </a:solidFill>
              </a:rPr>
              <a:t>两周时间</a:t>
            </a:r>
            <a:r>
              <a:rPr lang="zh-CN" altLang="en-US" sz="2400" dirty="0">
                <a:solidFill>
                  <a:srgbClr val="0B0B0B"/>
                </a:solidFill>
              </a:rPr>
              <a:t>，观察期间注意休息，避免参加各种聚会。</a:t>
            </a:r>
            <a:endParaRPr lang="en-US" altLang="zh-CN" sz="2400" dirty="0">
              <a:solidFill>
                <a:srgbClr val="0B0B0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CN" sz="2400" dirty="0">
              <a:solidFill>
                <a:srgbClr val="0B0B0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dirty="0" smtClean="0"/>
              <a:t>从</a:t>
            </a:r>
            <a:r>
              <a:rPr lang="zh-CN" altLang="en-US" sz="2400" dirty="0"/>
              <a:t>武汉返京后</a:t>
            </a:r>
            <a:r>
              <a:rPr lang="en-US" altLang="zh-CN" sz="2400" dirty="0"/>
              <a:t>14</a:t>
            </a:r>
            <a:r>
              <a:rPr lang="zh-CN" altLang="en-US" sz="2400" dirty="0"/>
              <a:t>天内若</a:t>
            </a:r>
            <a:r>
              <a:rPr lang="zh-CN" altLang="en-US" sz="2400" dirty="0" smtClean="0"/>
              <a:t>出现</a:t>
            </a:r>
            <a:r>
              <a:rPr lang="zh-CN" altLang="en-US" sz="2400" b="1" dirty="0">
                <a:solidFill>
                  <a:srgbClr val="F80303"/>
                </a:solidFill>
              </a:rPr>
              <a:t>发热、乏力、</a:t>
            </a:r>
            <a:r>
              <a:rPr lang="zh-CN" altLang="en-US" sz="2400" b="1" dirty="0" smtClean="0">
                <a:solidFill>
                  <a:srgbClr val="F80303"/>
                </a:solidFill>
              </a:rPr>
              <a:t>干咳等</a:t>
            </a:r>
            <a:r>
              <a:rPr lang="zh-CN" altLang="en-US" sz="2400" dirty="0" smtClean="0"/>
              <a:t>相关</a:t>
            </a:r>
            <a:r>
              <a:rPr lang="zh-CN" altLang="en-US" sz="2400" dirty="0"/>
              <a:t>症状时，</a:t>
            </a:r>
            <a:r>
              <a:rPr lang="zh-CN" altLang="en-US" sz="2400" b="1" dirty="0">
                <a:solidFill>
                  <a:srgbClr val="F80303"/>
                </a:solidFill>
              </a:rPr>
              <a:t>及时到就近的医疗机构发热门诊就诊。</a:t>
            </a:r>
            <a:r>
              <a:rPr lang="zh-CN" altLang="en-US" sz="2400" dirty="0"/>
              <a:t>前往医院就诊时</a:t>
            </a:r>
            <a:r>
              <a:rPr lang="zh-CN" altLang="en-US" sz="2400" b="1" dirty="0">
                <a:solidFill>
                  <a:srgbClr val="F80303"/>
                </a:solidFill>
              </a:rPr>
              <a:t>避免乘坐公共交通工具。</a:t>
            </a:r>
            <a:endParaRPr lang="zh-CN" altLang="en-US" sz="2400" dirty="0">
              <a:effectLst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98974" y="1885412"/>
            <a:ext cx="46713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dirty="0"/>
              <a:t>到医院就诊时</a:t>
            </a:r>
            <a:r>
              <a:rPr lang="zh-CN" altLang="en-US" sz="2400" b="1" dirty="0">
                <a:solidFill>
                  <a:srgbClr val="F80303"/>
                </a:solidFill>
              </a:rPr>
              <a:t>应佩戴口罩，</a:t>
            </a:r>
            <a:r>
              <a:rPr lang="zh-CN" altLang="en-US" sz="2400" dirty="0"/>
              <a:t>并主动告知医生发病前的</a:t>
            </a:r>
            <a:r>
              <a:rPr lang="zh-CN" altLang="en-US" sz="2400" b="1" dirty="0">
                <a:solidFill>
                  <a:srgbClr val="F80303"/>
                </a:solidFill>
              </a:rPr>
              <a:t>武汉等地旅行史，</a:t>
            </a:r>
            <a:r>
              <a:rPr lang="zh-CN" altLang="en-US" sz="2400" dirty="0"/>
              <a:t>及周围人员中是否有类似病例。</a:t>
            </a:r>
          </a:p>
        </p:txBody>
      </p:sp>
      <p:sp>
        <p:nvSpPr>
          <p:cNvPr id="7" name="矩形 6"/>
          <p:cNvSpPr/>
          <p:nvPr/>
        </p:nvSpPr>
        <p:spPr>
          <a:xfrm rot="10800000" flipV="1">
            <a:off x="6559826" y="3698116"/>
            <a:ext cx="48105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dirty="0"/>
              <a:t>为了减少传染病传播，为了家人及周围人的健康，</a:t>
            </a:r>
            <a:r>
              <a:rPr lang="zh-CN" altLang="en-US" sz="2400" b="1" dirty="0">
                <a:solidFill>
                  <a:srgbClr val="FF0000"/>
                </a:solidFill>
              </a:rPr>
              <a:t>请配合流行病学调查，耐心如实告知您的旅行史等流行病学情况和密切接触者情况，</a:t>
            </a:r>
            <a:r>
              <a:rPr lang="zh-CN" altLang="en-US" sz="2400" dirty="0"/>
              <a:t>不要漏报、瞒报。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342" y="2660259"/>
            <a:ext cx="1077605" cy="163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7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221590"/>
            <a:ext cx="12190413" cy="779897"/>
            <a:chOff x="0" y="221590"/>
            <a:chExt cx="12190413" cy="779897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453438" y="221590"/>
              <a:ext cx="4984885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系列五  什么时候就医，如何就医</a:t>
              </a:r>
              <a:endParaRPr lang="en-US" sz="2400" cap="small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0" y="1001487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AutoShape 2" descr="https://mmbiz.qpic.cn/mmbiz_png/CnqTfNfiaQibg9wKS71cdWPIliaNSeFxxh1PfC0qAtZwDaPgcQkyNpulRzkicxONcxEclBj9Pyiayia8wa5EhRRHTScw/640?wx_fmt=pn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3534310" y="1586769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26892" y="1125104"/>
            <a:ext cx="3744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03.</a:t>
            </a:r>
            <a:r>
              <a:rPr lang="zh-CN" altLang="en-US" sz="24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北京发热门诊就诊提示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42" y="1710385"/>
            <a:ext cx="1077605" cy="163636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58348" y="1938985"/>
            <a:ext cx="99126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kern="0" dirty="0">
                <a:latin typeface="等线" panose="02010600030101010101" pitchFamily="2" charset="-122"/>
                <a:cs typeface="宋体" panose="02010600030101010101" pitchFamily="2" charset="-122"/>
              </a:rPr>
              <a:t>为了方便大家就近就诊，北京市卫生健康委公布了北京市</a:t>
            </a:r>
            <a:r>
              <a:rPr lang="en-US" altLang="zh-CN" sz="2400" kern="0" dirty="0">
                <a:latin typeface="等线" panose="02010600030101010101" pitchFamily="2" charset="-122"/>
                <a:cs typeface="宋体" panose="02010600030101010101" pitchFamily="2" charset="-122"/>
              </a:rPr>
              <a:t>16</a:t>
            </a:r>
            <a:r>
              <a:rPr lang="zh-CN" altLang="zh-CN" sz="2400" kern="0" dirty="0">
                <a:latin typeface="等线" panose="02010600030101010101" pitchFamily="2" charset="-122"/>
                <a:cs typeface="宋体" panose="02010600030101010101" pitchFamily="2" charset="-122"/>
              </a:rPr>
              <a:t>个区</a:t>
            </a:r>
            <a:r>
              <a:rPr lang="en-US" altLang="zh-CN" sz="2400" kern="0" dirty="0">
                <a:latin typeface="等线" panose="02010600030101010101" pitchFamily="2" charset="-122"/>
                <a:cs typeface="宋体" panose="02010600030101010101" pitchFamily="2" charset="-122"/>
              </a:rPr>
              <a:t>89</a:t>
            </a:r>
            <a:r>
              <a:rPr lang="zh-CN" altLang="zh-CN" sz="2400" kern="0" dirty="0">
                <a:latin typeface="等线" panose="02010600030101010101" pitchFamily="2" charset="-122"/>
                <a:cs typeface="宋体" panose="02010600030101010101" pitchFamily="2" charset="-122"/>
              </a:rPr>
              <a:t>家设有发热门诊的医疗机构名单、地址和服务时间，其中，</a:t>
            </a:r>
            <a:r>
              <a:rPr lang="en-US" altLang="zh-CN" sz="2400" kern="0" dirty="0">
                <a:latin typeface="等线" panose="02010600030101010101" pitchFamily="2" charset="-122"/>
                <a:cs typeface="宋体" panose="02010600030101010101" pitchFamily="2" charset="-122"/>
              </a:rPr>
              <a:t>84</a:t>
            </a:r>
            <a:r>
              <a:rPr lang="zh-CN" altLang="zh-CN" sz="2400" kern="0" dirty="0">
                <a:latin typeface="等线" panose="02010600030101010101" pitchFamily="2" charset="-122"/>
                <a:cs typeface="宋体" panose="02010600030101010101" pitchFamily="2" charset="-122"/>
              </a:rPr>
              <a:t>家医疗机构的发热门诊</a:t>
            </a:r>
            <a:r>
              <a:rPr lang="en-US" altLang="zh-CN" sz="2400" kern="0" dirty="0">
                <a:latin typeface="等线" panose="02010600030101010101" pitchFamily="2" charset="-122"/>
                <a:cs typeface="宋体" panose="02010600030101010101" pitchFamily="2" charset="-122"/>
              </a:rPr>
              <a:t>24</a:t>
            </a:r>
            <a:r>
              <a:rPr lang="zh-CN" altLang="zh-CN" sz="2400" kern="0" dirty="0">
                <a:latin typeface="等线" panose="02010600030101010101" pitchFamily="2" charset="-122"/>
                <a:cs typeface="宋体" panose="02010600030101010101" pitchFamily="2" charset="-122"/>
              </a:rPr>
              <a:t>小时开诊。去医院前，可先进行查询，到离您最近的医院发热门诊就诊。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7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326691"/>
            <a:ext cx="12190413" cy="674796"/>
            <a:chOff x="0" y="326691"/>
            <a:chExt cx="12190413" cy="674796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4198873" y="326691"/>
              <a:ext cx="3823276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系列一 新型肺炎小常识</a:t>
              </a:r>
              <a:endParaRPr lang="en-US" sz="2400" cap="small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0" y="1001487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68">
            <a:extLst>
              <a:ext uri="{FF2B5EF4-FFF2-40B4-BE49-F238E27FC236}">
                <a16:creationId xmlns:a16="http://schemas.microsoft.com/office/drawing/2014/main" id="{E7CAB9CA-EB2B-42DF-89AE-73AB498FB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7111" y="5953215"/>
            <a:ext cx="25385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/>
              <a:t>05</a:t>
            </a:r>
            <a:r>
              <a:rPr lang="en-US" altLang="zh-CN" sz="2400" dirty="0" smtClean="0"/>
              <a:t>.</a:t>
            </a:r>
            <a:r>
              <a:rPr lang="zh-CN" altLang="zh-CN" sz="2400" b="1" dirty="0"/>
              <a:t>新型冠状</a:t>
            </a:r>
            <a:r>
              <a:rPr lang="zh-CN" altLang="zh-CN" sz="2400" b="1" dirty="0" smtClean="0"/>
              <a:t>病毒</a:t>
            </a:r>
            <a:r>
              <a:rPr lang="zh-CN" altLang="en-US" sz="2400" b="1" dirty="0" smtClean="0"/>
              <a:t>疫情进展时间线</a:t>
            </a:r>
            <a:r>
              <a:rPr lang="en-US" altLang="zh-CN" sz="2400" b="1" dirty="0" smtClean="0"/>
              <a:t>?</a:t>
            </a:r>
            <a:endParaRPr lang="zh-CN" altLang="zh-CN" sz="2400" b="1" dirty="0"/>
          </a:p>
        </p:txBody>
      </p:sp>
      <p:sp>
        <p:nvSpPr>
          <p:cNvPr id="80" name="TextBox 68">
            <a:extLst>
              <a:ext uri="{FF2B5EF4-FFF2-40B4-BE49-F238E27FC236}">
                <a16:creationId xmlns:a16="http://schemas.microsoft.com/office/drawing/2014/main" id="{64A1108F-AC29-4846-8AA1-0EEFF13B1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710" y="5364907"/>
            <a:ext cx="3275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/>
              <a:t>04.</a:t>
            </a:r>
            <a:r>
              <a:rPr lang="zh-CN" altLang="en-US" sz="2400" b="1" dirty="0"/>
              <a:t>新型</a:t>
            </a:r>
            <a:r>
              <a:rPr lang="zh-CN" altLang="zh-CN" sz="2400" b="1" dirty="0"/>
              <a:t>冠状病毒可以在人与人之间传播吗？</a:t>
            </a:r>
          </a:p>
        </p:txBody>
      </p:sp>
      <p:sp>
        <p:nvSpPr>
          <p:cNvPr id="81" name="TextBox 68">
            <a:extLst>
              <a:ext uri="{FF2B5EF4-FFF2-40B4-BE49-F238E27FC236}">
                <a16:creationId xmlns:a16="http://schemas.microsoft.com/office/drawing/2014/main" id="{2DCB2342-F9B6-48BE-A587-61A3259F1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71" y="2617287"/>
            <a:ext cx="29363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/>
              <a:t>02.</a:t>
            </a:r>
            <a:r>
              <a:rPr lang="zh-CN" altLang="zh-CN" sz="2400" b="1" dirty="0"/>
              <a:t>人感染冠状病毒后会有什么症状？</a:t>
            </a:r>
          </a:p>
        </p:txBody>
      </p:sp>
      <p:sp>
        <p:nvSpPr>
          <p:cNvPr id="82" name="TextBox 68">
            <a:extLst>
              <a:ext uri="{FF2B5EF4-FFF2-40B4-BE49-F238E27FC236}">
                <a16:creationId xmlns:a16="http://schemas.microsoft.com/office/drawing/2014/main" id="{2FB2D2CC-7DF9-428E-90A6-EB2320D3B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58" y="1371074"/>
            <a:ext cx="27227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/>
              <a:t>01</a:t>
            </a:r>
            <a:r>
              <a:rPr lang="en-US" altLang="zh-CN" sz="2400" b="1" dirty="0"/>
              <a:t>.</a:t>
            </a:r>
            <a:r>
              <a:rPr lang="zh-CN" altLang="zh-CN" sz="2400" b="1" dirty="0" smtClean="0"/>
              <a:t>什么</a:t>
            </a:r>
            <a:r>
              <a:rPr lang="zh-CN" altLang="zh-CN" sz="2400" b="1" dirty="0"/>
              <a:t>是冠状病毒和新型冠状病毒</a:t>
            </a:r>
            <a:r>
              <a:rPr lang="zh-CN" altLang="zh-CN" sz="2400" dirty="0"/>
              <a:t>？</a:t>
            </a:r>
          </a:p>
        </p:txBody>
      </p: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F268B070-1857-4CC9-BE31-21690F1606C1}"/>
              </a:ext>
            </a:extLst>
          </p:cNvPr>
          <p:cNvCxnSpPr/>
          <p:nvPr/>
        </p:nvCxnSpPr>
        <p:spPr bwMode="auto">
          <a:xfrm flipH="1">
            <a:off x="3458817" y="4014538"/>
            <a:ext cx="1613437" cy="1551375"/>
          </a:xfrm>
          <a:prstGeom prst="straightConnector1">
            <a:avLst/>
          </a:prstGeom>
          <a:ln>
            <a:solidFill>
              <a:srgbClr val="7BB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3A6F810A-9151-4E55-A290-1C405A44B5EE}"/>
              </a:ext>
            </a:extLst>
          </p:cNvPr>
          <p:cNvCxnSpPr>
            <a:cxnSpLocks/>
          </p:cNvCxnSpPr>
          <p:nvPr/>
        </p:nvCxnSpPr>
        <p:spPr bwMode="auto">
          <a:xfrm flipH="1">
            <a:off x="3034022" y="3751077"/>
            <a:ext cx="1616433" cy="472809"/>
          </a:xfrm>
          <a:prstGeom prst="straightConnector1">
            <a:avLst/>
          </a:prstGeom>
          <a:ln>
            <a:solidFill>
              <a:srgbClr val="7BB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6D5D5E6F-CE5D-49D4-9938-DF1EFABC64F2}"/>
              </a:ext>
            </a:extLst>
          </p:cNvPr>
          <p:cNvCxnSpPr/>
          <p:nvPr/>
        </p:nvCxnSpPr>
        <p:spPr bwMode="auto">
          <a:xfrm flipH="1">
            <a:off x="3034022" y="2977673"/>
            <a:ext cx="1645481" cy="56329"/>
          </a:xfrm>
          <a:prstGeom prst="straightConnector1">
            <a:avLst/>
          </a:prstGeom>
          <a:ln>
            <a:solidFill>
              <a:srgbClr val="7BB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73D71376-72B5-4066-AC74-7B0B9C217B4D}"/>
              </a:ext>
            </a:extLst>
          </p:cNvPr>
          <p:cNvCxnSpPr/>
          <p:nvPr/>
        </p:nvCxnSpPr>
        <p:spPr bwMode="auto">
          <a:xfrm flipH="1" flipV="1">
            <a:off x="3365771" y="1825946"/>
            <a:ext cx="1284684" cy="503634"/>
          </a:xfrm>
          <a:prstGeom prst="straightConnector1">
            <a:avLst/>
          </a:prstGeom>
          <a:ln>
            <a:solidFill>
              <a:srgbClr val="99C2C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DC85E453-7D8E-4DF1-BAA0-F9B4CFF3C35C}"/>
              </a:ext>
            </a:extLst>
          </p:cNvPr>
          <p:cNvGrpSpPr/>
          <p:nvPr/>
        </p:nvGrpSpPr>
        <p:grpSpPr>
          <a:xfrm rot="11270498">
            <a:off x="7710504" y="2913452"/>
            <a:ext cx="1630552" cy="293954"/>
            <a:chOff x="4580973" y="3165263"/>
            <a:chExt cx="1709969" cy="750542"/>
          </a:xfrm>
        </p:grpSpPr>
        <p:cxnSp>
          <p:nvCxnSpPr>
            <p:cNvPr id="99" name="直接箭头连接符 98">
              <a:extLst>
                <a:ext uri="{FF2B5EF4-FFF2-40B4-BE49-F238E27FC236}">
                  <a16:creationId xmlns:a16="http://schemas.microsoft.com/office/drawing/2014/main" id="{3A6F810A-9151-4E55-A290-1C405A44B5EE}"/>
                </a:ext>
              </a:extLst>
            </p:cNvPr>
            <p:cNvCxnSpPr>
              <a:cxnSpLocks/>
              <a:stCxn id="100" idx="4"/>
            </p:cNvCxnSpPr>
            <p:nvPr/>
          </p:nvCxnSpPr>
          <p:spPr bwMode="auto">
            <a:xfrm rot="10329502" flipV="1">
              <a:off x="4580973" y="3540685"/>
              <a:ext cx="1678320" cy="375120"/>
            </a:xfrm>
            <a:prstGeom prst="straightConnector1">
              <a:avLst/>
            </a:prstGeom>
            <a:ln>
              <a:solidFill>
                <a:srgbClr val="7BB5B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787EBAF6-6909-4924-B64A-2027E30D8192}"/>
                </a:ext>
              </a:extLst>
            </p:cNvPr>
            <p:cNvSpPr/>
            <p:nvPr/>
          </p:nvSpPr>
          <p:spPr bwMode="auto">
            <a:xfrm>
              <a:off x="6190929" y="3165263"/>
              <a:ext cx="100013" cy="98425"/>
            </a:xfrm>
            <a:prstGeom prst="ellipse">
              <a:avLst/>
            </a:prstGeom>
            <a:solidFill>
              <a:srgbClr val="7BB5BB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/>
            </a:p>
          </p:txBody>
        </p:sp>
      </p:grpSp>
      <p:cxnSp>
        <p:nvCxnSpPr>
          <p:cNvPr id="105" name="直接箭头连接符 104">
            <a:extLst>
              <a:ext uri="{FF2B5EF4-FFF2-40B4-BE49-F238E27FC236}">
                <a16:creationId xmlns:a16="http://schemas.microsoft.com/office/drawing/2014/main" id="{73D71376-72B5-4066-AC74-7B0B9C217B4D}"/>
              </a:ext>
            </a:extLst>
          </p:cNvPr>
          <p:cNvCxnSpPr>
            <a:endCxn id="114" idx="1"/>
          </p:cNvCxnSpPr>
          <p:nvPr/>
        </p:nvCxnSpPr>
        <p:spPr bwMode="auto">
          <a:xfrm flipV="1">
            <a:off x="7725590" y="1785155"/>
            <a:ext cx="1270271" cy="587703"/>
          </a:xfrm>
          <a:prstGeom prst="straightConnector1">
            <a:avLst/>
          </a:prstGeom>
          <a:ln>
            <a:solidFill>
              <a:srgbClr val="99C2C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图片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429" y="2101513"/>
            <a:ext cx="2698718" cy="1528967"/>
          </a:xfrm>
          <a:prstGeom prst="rect">
            <a:avLst/>
          </a:prstGeom>
        </p:spPr>
      </p:pic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F268B070-1857-4CC9-BE31-21690F1606C1}"/>
              </a:ext>
            </a:extLst>
          </p:cNvPr>
          <p:cNvCxnSpPr/>
          <p:nvPr/>
        </p:nvCxnSpPr>
        <p:spPr bwMode="auto">
          <a:xfrm flipH="1">
            <a:off x="5204527" y="4185858"/>
            <a:ext cx="569431" cy="1708673"/>
          </a:xfrm>
          <a:prstGeom prst="straightConnector1">
            <a:avLst/>
          </a:prstGeom>
          <a:ln>
            <a:solidFill>
              <a:srgbClr val="7BB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68">
            <a:extLst>
              <a:ext uri="{FF2B5EF4-FFF2-40B4-BE49-F238E27FC236}">
                <a16:creationId xmlns:a16="http://schemas.microsoft.com/office/drawing/2014/main" id="{2FB2D2CC-7DF9-428E-90A6-EB2320D3B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861" y="1369656"/>
            <a:ext cx="26925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/>
              <a:t>10.</a:t>
            </a:r>
            <a:r>
              <a:rPr lang="zh-CN" altLang="zh-CN" sz="2400" b="1" dirty="0" smtClean="0"/>
              <a:t>治疗费</a:t>
            </a:r>
            <a:r>
              <a:rPr lang="zh-CN" altLang="zh-CN" sz="2400" b="1" dirty="0"/>
              <a:t>用如何承担？</a:t>
            </a:r>
          </a:p>
        </p:txBody>
      </p:sp>
      <p:sp>
        <p:nvSpPr>
          <p:cNvPr id="116" name="TextBox 68">
            <a:extLst>
              <a:ext uri="{FF2B5EF4-FFF2-40B4-BE49-F238E27FC236}">
                <a16:creationId xmlns:a16="http://schemas.microsoft.com/office/drawing/2014/main" id="{2FB2D2CC-7DF9-428E-90A6-EB2320D3B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3546" y="3885391"/>
            <a:ext cx="25385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/>
              <a:t>08.</a:t>
            </a:r>
            <a:r>
              <a:rPr lang="zh-CN" altLang="en-US" sz="2400" b="1" dirty="0" smtClean="0"/>
              <a:t>奥司他韦还有用吗</a:t>
            </a:r>
            <a:r>
              <a:rPr lang="zh-CN" altLang="zh-CN" sz="2400" b="1" dirty="0" smtClean="0"/>
              <a:t>？</a:t>
            </a:r>
            <a:endParaRPr lang="zh-CN" altLang="zh-CN" sz="2400" b="1" dirty="0"/>
          </a:p>
        </p:txBody>
      </p:sp>
      <p:sp>
        <p:nvSpPr>
          <p:cNvPr id="119" name="TextBox 68">
            <a:extLst>
              <a:ext uri="{FF2B5EF4-FFF2-40B4-BE49-F238E27FC236}">
                <a16:creationId xmlns:a16="http://schemas.microsoft.com/office/drawing/2014/main" id="{2FB2D2CC-7DF9-428E-90A6-EB2320D3B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766" y="5122218"/>
            <a:ext cx="31551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/>
              <a:t>07.</a:t>
            </a:r>
            <a:r>
              <a:rPr lang="zh-CN" altLang="zh-CN" sz="2400" b="1" dirty="0" smtClean="0"/>
              <a:t>目前</a:t>
            </a:r>
            <a:r>
              <a:rPr lang="zh-CN" altLang="zh-CN" sz="2400" b="1" dirty="0"/>
              <a:t>有针对新型冠状病毒的疫苗吗？</a:t>
            </a:r>
          </a:p>
        </p:txBody>
      </p:sp>
      <p:sp>
        <p:nvSpPr>
          <p:cNvPr id="130" name="TextBox 68">
            <a:extLst>
              <a:ext uri="{FF2B5EF4-FFF2-40B4-BE49-F238E27FC236}">
                <a16:creationId xmlns:a16="http://schemas.microsoft.com/office/drawing/2014/main" id="{2DCB2342-F9B6-48BE-A587-61A3259F1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15" y="3945602"/>
            <a:ext cx="29363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/>
              <a:t>03.</a:t>
            </a:r>
            <a:r>
              <a:rPr lang="zh-CN" altLang="en-US" sz="2400" b="1" dirty="0" smtClean="0"/>
              <a:t>感染后潜伏期多久？</a:t>
            </a:r>
            <a:endParaRPr lang="zh-CN" altLang="zh-CN" sz="2400" b="1" dirty="0"/>
          </a:p>
        </p:txBody>
      </p:sp>
      <p:sp>
        <p:nvSpPr>
          <p:cNvPr id="137" name="TextBox 68">
            <a:extLst>
              <a:ext uri="{FF2B5EF4-FFF2-40B4-BE49-F238E27FC236}">
                <a16:creationId xmlns:a16="http://schemas.microsoft.com/office/drawing/2014/main" id="{2FB2D2CC-7DF9-428E-90A6-EB2320D3B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6886" y="2381969"/>
            <a:ext cx="25385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/>
              <a:t>09.</a:t>
            </a:r>
            <a:r>
              <a:rPr lang="zh-CN" altLang="zh-CN" sz="2400" b="1" dirty="0" smtClean="0"/>
              <a:t>有</a:t>
            </a:r>
            <a:r>
              <a:rPr lang="zh-CN" altLang="zh-CN" sz="2400" b="1" dirty="0"/>
              <a:t>针对新型冠状病毒的治疗方法吗？</a:t>
            </a:r>
          </a:p>
        </p:txBody>
      </p:sp>
      <p:sp>
        <p:nvSpPr>
          <p:cNvPr id="139" name="TextBox 68">
            <a:extLst>
              <a:ext uri="{FF2B5EF4-FFF2-40B4-BE49-F238E27FC236}">
                <a16:creationId xmlns:a16="http://schemas.microsoft.com/office/drawing/2014/main" id="{2FB2D2CC-7DF9-428E-90A6-EB2320D3B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717" y="5971523"/>
            <a:ext cx="31551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/>
              <a:t>06.</a:t>
            </a:r>
            <a:r>
              <a:rPr lang="zh-CN" altLang="en-US" sz="2400" b="1" dirty="0" smtClean="0"/>
              <a:t>医用酒精可以减少病毒感染风险吗？</a:t>
            </a:r>
            <a:r>
              <a:rPr lang="zh-CN" altLang="zh-CN" sz="2400" b="1" dirty="0" smtClean="0"/>
              <a:t>？</a:t>
            </a:r>
            <a:endParaRPr lang="zh-CN" altLang="zh-CN" sz="2400" b="1" dirty="0"/>
          </a:p>
        </p:txBody>
      </p: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F268B070-1857-4CC9-BE31-21690F1606C1}"/>
              </a:ext>
            </a:extLst>
          </p:cNvPr>
          <p:cNvCxnSpPr/>
          <p:nvPr/>
        </p:nvCxnSpPr>
        <p:spPr bwMode="auto">
          <a:xfrm>
            <a:off x="6817964" y="4300889"/>
            <a:ext cx="763183" cy="1593642"/>
          </a:xfrm>
          <a:prstGeom prst="straightConnector1">
            <a:avLst/>
          </a:prstGeom>
          <a:ln>
            <a:solidFill>
              <a:srgbClr val="7BB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箭头连接符 147">
            <a:extLst>
              <a:ext uri="{FF2B5EF4-FFF2-40B4-BE49-F238E27FC236}">
                <a16:creationId xmlns:a16="http://schemas.microsoft.com/office/drawing/2014/main" id="{F268B070-1857-4CC9-BE31-21690F1606C1}"/>
              </a:ext>
            </a:extLst>
          </p:cNvPr>
          <p:cNvCxnSpPr/>
          <p:nvPr/>
        </p:nvCxnSpPr>
        <p:spPr bwMode="auto">
          <a:xfrm>
            <a:off x="7709438" y="4169219"/>
            <a:ext cx="1394805" cy="1195688"/>
          </a:xfrm>
          <a:prstGeom prst="straightConnector1">
            <a:avLst/>
          </a:prstGeom>
          <a:ln>
            <a:solidFill>
              <a:srgbClr val="7BB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箭头连接符 149">
            <a:extLst>
              <a:ext uri="{FF2B5EF4-FFF2-40B4-BE49-F238E27FC236}">
                <a16:creationId xmlns:a16="http://schemas.microsoft.com/office/drawing/2014/main" id="{F268B070-1857-4CC9-BE31-21690F1606C1}"/>
              </a:ext>
            </a:extLst>
          </p:cNvPr>
          <p:cNvCxnSpPr/>
          <p:nvPr/>
        </p:nvCxnSpPr>
        <p:spPr bwMode="auto">
          <a:xfrm>
            <a:off x="7902306" y="3569375"/>
            <a:ext cx="1331712" cy="599844"/>
          </a:xfrm>
          <a:prstGeom prst="straightConnector1">
            <a:avLst/>
          </a:prstGeom>
          <a:ln>
            <a:solidFill>
              <a:srgbClr val="7BB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6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250153"/>
            <a:ext cx="12190413" cy="751334"/>
            <a:chOff x="0" y="250153"/>
            <a:chExt cx="12190413" cy="751334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602763" y="250153"/>
              <a:ext cx="4984885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系列五  什么时候就医，如何就医</a:t>
              </a:r>
              <a:endParaRPr lang="en-US" sz="2400" cap="small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0" y="1001487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AutoShape 2" descr="https://mmbiz.qpic.cn/mmbiz_png/CnqTfNfiaQibg9wKS71cdWPIliaNSeFxxh1PfC0qAtZwDaPgcQkyNpulRzkicxONcxEclBj9Pyiayia8wa5EhRRHTScw/640?wx_fmt=pn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3534310" y="1586769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26892" y="1125104"/>
            <a:ext cx="3744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03.</a:t>
            </a:r>
            <a:r>
              <a:rPr lang="zh-CN" altLang="en-US" sz="24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北京发热门诊就诊提示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52" y="1515868"/>
            <a:ext cx="1077605" cy="1636363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AD73A860-14E4-4839-BDB4-861749B65F06}"/>
              </a:ext>
            </a:extLst>
          </p:cNvPr>
          <p:cNvSpPr/>
          <p:nvPr/>
        </p:nvSpPr>
        <p:spPr>
          <a:xfrm>
            <a:off x="4898668" y="1863300"/>
            <a:ext cx="693459" cy="421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837" y="1934308"/>
            <a:ext cx="9876953" cy="492528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912754" y="1515868"/>
            <a:ext cx="4595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/>
            <a:r>
              <a:rPr lang="zh-CN" altLang="en-US" sz="2400" b="1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包括</a:t>
            </a:r>
            <a:r>
              <a:rPr lang="zh-CN" altLang="en-US" sz="2400" b="1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海淀如下</a:t>
            </a:r>
            <a:r>
              <a:rPr lang="en-US" altLang="zh-CN" sz="2400" b="1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400" b="1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家</a:t>
            </a:r>
            <a:r>
              <a:rPr lang="zh-CN" altLang="zh-CN" sz="2400" b="1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医院</a:t>
            </a:r>
            <a:endParaRPr lang="zh-CN" altLang="zh-CN" sz="24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4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394097"/>
            <a:ext cx="12190413" cy="607390"/>
            <a:chOff x="0" y="394097"/>
            <a:chExt cx="12190413" cy="607390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534310" y="394097"/>
              <a:ext cx="4984885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系列六  家居清洁消毒如何做</a:t>
              </a:r>
              <a:endParaRPr lang="en-US" sz="2400" cap="small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0" y="1001487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AutoShape 2" descr="https://mmbiz.qpic.cn/mmbiz_png/CnqTfNfiaQibg9wKS71cdWPIliaNSeFxxh1PfC0qAtZwDaPgcQkyNpulRzkicxONcxEclBj9Pyiayia8wa5EhRRHTScw/640?wx_fmt=pn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3534310" y="1586769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62608" y="1047695"/>
            <a:ext cx="103797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01. </a:t>
            </a:r>
            <a:r>
              <a:rPr lang="zh-CN" altLang="en-US" sz="2400" b="1" dirty="0" smtClean="0"/>
              <a:t>保持</a:t>
            </a:r>
            <a:r>
              <a:rPr lang="zh-CN" altLang="en-US" sz="2400" b="1" dirty="0"/>
              <a:t>家居</a:t>
            </a:r>
            <a:r>
              <a:rPr lang="zh-CN" altLang="en-US" sz="2400" b="1" dirty="0" smtClean="0"/>
              <a:t>通风</a:t>
            </a:r>
            <a:endParaRPr lang="en-US" altLang="zh-CN" sz="2400" b="1" dirty="0" smtClean="0"/>
          </a:p>
          <a:p>
            <a:endParaRPr lang="zh-CN" altLang="en-US" sz="2400" dirty="0"/>
          </a:p>
          <a:p>
            <a:r>
              <a:rPr lang="zh-CN" altLang="en-US" sz="2400" dirty="0"/>
              <a:t>每天尽量开窗门通风，不能自然通风的用排气扇等机械通风。</a:t>
            </a:r>
            <a:br>
              <a:rPr lang="zh-CN" altLang="en-US" sz="2400" dirty="0"/>
            </a:b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731" y="3186969"/>
            <a:ext cx="3689540" cy="22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394097"/>
            <a:ext cx="12190413" cy="607390"/>
            <a:chOff x="0" y="394097"/>
            <a:chExt cx="12190413" cy="607390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534310" y="394097"/>
              <a:ext cx="4984885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系列六  家居清洁消毒如何做</a:t>
              </a:r>
              <a:endParaRPr lang="en-US" sz="2400" cap="small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0" y="1001487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AutoShape 2" descr="https://mmbiz.qpic.cn/mmbiz_png/CnqTfNfiaQibg9wKS71cdWPIliaNSeFxxh1PfC0qAtZwDaPgcQkyNpulRzkicxONcxEclBj9Pyiayia8wa5EhRRHTScw/640?wx_fmt=pn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3534310" y="1586769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8462" y="2155404"/>
            <a:ext cx="5878481" cy="3037290"/>
          </a:xfrm>
          <a:prstGeom prst="ellipse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9500" y="1201248"/>
            <a:ext cx="113886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+mn-ea"/>
              </a:rPr>
              <a:t>02.</a:t>
            </a:r>
            <a:r>
              <a:rPr lang="zh-CN" altLang="en-US" sz="2400" b="1" dirty="0" smtClean="0">
                <a:latin typeface="+mn-ea"/>
              </a:rPr>
              <a:t>预防性</a:t>
            </a:r>
            <a:r>
              <a:rPr lang="zh-CN" altLang="en-US" sz="2400" b="1" dirty="0">
                <a:latin typeface="+mn-ea"/>
              </a:rPr>
              <a:t>消毒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endParaRPr lang="zh-CN" altLang="en-US" sz="2400" dirty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）台面</a:t>
            </a:r>
            <a:r>
              <a:rPr lang="zh-CN" altLang="en-US" sz="2400" dirty="0"/>
              <a:t>、门把手、电话机、开关、热水壶、洗手盆、坐 便器等日常可能接触使用的物品表面，用含有效氯 </a:t>
            </a:r>
            <a:r>
              <a:rPr lang="en-US" altLang="zh-CN" sz="2400" dirty="0"/>
              <a:t>250 mg/L</a:t>
            </a:r>
            <a:r>
              <a:rPr lang="zh-CN" altLang="en-US" sz="2400" dirty="0"/>
              <a:t>～</a:t>
            </a:r>
            <a:r>
              <a:rPr lang="en-US" altLang="zh-CN" sz="2400" dirty="0"/>
              <a:t>500 mg/L </a:t>
            </a:r>
            <a:r>
              <a:rPr lang="zh-CN" altLang="en-US" sz="2400" dirty="0"/>
              <a:t>的含氯消毒剂擦拭，后用清水洗净；每天至少一次。</a:t>
            </a:r>
            <a:br>
              <a:rPr lang="zh-CN" altLang="en-US" sz="2400" dirty="0"/>
            </a:br>
            <a:endParaRPr lang="zh-CN" altLang="en-US" sz="2400" dirty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）地面</a:t>
            </a:r>
            <a:r>
              <a:rPr lang="zh-CN" altLang="en-US" sz="2400" dirty="0"/>
              <a:t>表面，每天用 </a:t>
            </a:r>
            <a:r>
              <a:rPr lang="en-US" altLang="zh-CN" sz="2400" dirty="0"/>
              <a:t>250mg/L</a:t>
            </a:r>
            <a:r>
              <a:rPr lang="zh-CN" altLang="en-US" sz="2400" dirty="0"/>
              <a:t>～</a:t>
            </a:r>
            <a:r>
              <a:rPr lang="en-US" altLang="zh-CN" sz="2400" dirty="0"/>
              <a:t>500mg/L </a:t>
            </a:r>
            <a:r>
              <a:rPr lang="zh-CN" altLang="en-US" sz="2400" dirty="0"/>
              <a:t>的含氯消毒剂进行湿式拖地。</a:t>
            </a:r>
            <a:br>
              <a:rPr lang="zh-CN" altLang="en-US" sz="2400" dirty="0"/>
            </a:br>
            <a:endParaRPr lang="zh-CN" altLang="en-US" sz="2400" dirty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）日常</a:t>
            </a:r>
            <a:r>
              <a:rPr lang="zh-CN" altLang="en-US" sz="2400" dirty="0"/>
              <a:t>的织物（如毛巾、衣物、被罩等）用 </a:t>
            </a:r>
            <a:r>
              <a:rPr lang="en-US" altLang="zh-CN" sz="2400" dirty="0"/>
              <a:t>250mg/L</a:t>
            </a:r>
            <a:r>
              <a:rPr lang="zh-CN" altLang="en-US" sz="2400" dirty="0"/>
              <a:t>～ </a:t>
            </a:r>
            <a:r>
              <a:rPr lang="en-US" altLang="zh-CN" sz="2400" dirty="0"/>
              <a:t>500mg/L </a:t>
            </a:r>
            <a:r>
              <a:rPr lang="zh-CN" altLang="en-US" sz="2400" dirty="0"/>
              <a:t>的含氯消毒剂浸泡 </a:t>
            </a:r>
            <a:r>
              <a:rPr lang="en-US" altLang="zh-CN" sz="2400" dirty="0"/>
              <a:t>1 h</a:t>
            </a:r>
            <a:r>
              <a:rPr lang="zh-CN" altLang="en-US" sz="2400" dirty="0"/>
              <a:t>，或</a:t>
            </a:r>
            <a:r>
              <a:rPr lang="zh-CN" altLang="en-US" sz="2400" dirty="0">
                <a:solidFill>
                  <a:srgbClr val="FF0000"/>
                </a:solidFill>
              </a:rPr>
              <a:t>采用煮沸 </a:t>
            </a:r>
            <a:r>
              <a:rPr lang="en-US" altLang="zh-CN" sz="2400" dirty="0">
                <a:solidFill>
                  <a:srgbClr val="FF0000"/>
                </a:solidFill>
              </a:rPr>
              <a:t>15 min </a:t>
            </a:r>
            <a:r>
              <a:rPr lang="zh-CN" altLang="en-US" sz="2400" dirty="0">
                <a:solidFill>
                  <a:srgbClr val="FF0000"/>
                </a:solidFill>
              </a:rPr>
              <a:t>消毒</a:t>
            </a:r>
            <a:r>
              <a:rPr lang="zh-CN" altLang="en-US" sz="2400" dirty="0"/>
              <a:t>。</a:t>
            </a:r>
            <a:br>
              <a:rPr lang="zh-CN" altLang="en-US" sz="2400" dirty="0"/>
            </a:br>
            <a:endParaRPr lang="zh-CN" altLang="en-US" sz="2400" dirty="0"/>
          </a:p>
          <a:p>
            <a:r>
              <a:rPr lang="zh-CN" altLang="en-US" sz="2400" dirty="0" smtClean="0"/>
              <a:t>（（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）对</a:t>
            </a:r>
            <a:r>
              <a:rPr lang="zh-CN" altLang="en-US" sz="2400" dirty="0"/>
              <a:t>耐热的物品，如食具、茶具等可煮沸 </a:t>
            </a:r>
            <a:r>
              <a:rPr lang="en-US" altLang="zh-CN" sz="2400" dirty="0"/>
              <a:t>15 min </a:t>
            </a:r>
            <a:r>
              <a:rPr lang="zh-CN" altLang="en-US" sz="2400" dirty="0"/>
              <a:t>或用</a:t>
            </a:r>
            <a:r>
              <a:rPr lang="en-US" altLang="zh-CN" sz="2400" dirty="0"/>
              <a:t>250mg/L</a:t>
            </a:r>
            <a:r>
              <a:rPr lang="zh-CN" altLang="en-US" sz="2400" dirty="0"/>
              <a:t>～</a:t>
            </a:r>
            <a:r>
              <a:rPr lang="en-US" altLang="zh-CN" sz="2400" dirty="0"/>
              <a:t>500mg/L </a:t>
            </a:r>
            <a:r>
              <a:rPr lang="zh-CN" altLang="en-US" sz="2400" dirty="0"/>
              <a:t>的含氯消毒剂浸泡 </a:t>
            </a:r>
            <a:r>
              <a:rPr lang="en-US" altLang="zh-CN" sz="2400" dirty="0"/>
              <a:t>30 min </a:t>
            </a:r>
            <a:r>
              <a:rPr lang="zh-CN" altLang="en-US" sz="2400" dirty="0"/>
              <a:t>后用清水漂洗干净。。</a:t>
            </a:r>
            <a:br>
              <a:rPr lang="zh-CN" altLang="en-US" sz="2400" dirty="0"/>
            </a:b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6580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394097"/>
            <a:ext cx="12190413" cy="607390"/>
            <a:chOff x="0" y="394097"/>
            <a:chExt cx="12190413" cy="607390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534310" y="394097"/>
              <a:ext cx="4984885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系列六  家居清洁消毒如何做</a:t>
              </a:r>
              <a:endParaRPr lang="en-US" sz="2400" cap="small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0" y="1001487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AutoShape 2" descr="https://mmbiz.qpic.cn/mmbiz_png/CnqTfNfiaQibg9wKS71cdWPIliaNSeFxxh1PfC0qAtZwDaPgcQkyNpulRzkicxONcxEclBj9Pyiayia8wa5EhRRHTScw/640?wx_fmt=pn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3534310" y="1586769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8462" y="2155404"/>
            <a:ext cx="5878481" cy="3037290"/>
          </a:xfrm>
          <a:prstGeom prst="ellipse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72362" y="1001487"/>
            <a:ext cx="110456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03. </a:t>
            </a:r>
            <a:r>
              <a:rPr lang="zh-CN" altLang="en-US" sz="2400" b="1" dirty="0" smtClean="0"/>
              <a:t>随时</a:t>
            </a:r>
            <a:r>
              <a:rPr lang="zh-CN" altLang="en-US" sz="2400" b="1" dirty="0"/>
              <a:t>消毒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endParaRPr lang="zh-CN" altLang="en-US" sz="2400" dirty="0"/>
          </a:p>
          <a:p>
            <a:r>
              <a:rPr lang="zh-CN" altLang="en-US" sz="2400" dirty="0" smtClean="0"/>
              <a:t>密切</a:t>
            </a:r>
            <a:r>
              <a:rPr lang="zh-CN" altLang="en-US" sz="2400" dirty="0"/>
              <a:t>接触者出现呕吐、腹泻等症状时，排出的污染物需实行随时消毒。</a:t>
            </a:r>
            <a:br>
              <a:rPr lang="zh-CN" altLang="en-US" sz="2400" dirty="0"/>
            </a:br>
            <a:endParaRPr lang="zh-CN" altLang="en-US" sz="2400" dirty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）呕吐</a:t>
            </a:r>
            <a:r>
              <a:rPr lang="zh-CN" altLang="en-US" sz="2400" dirty="0"/>
              <a:t>物、排泄物、分泌物可采用专门容器收集，</a:t>
            </a:r>
            <a:r>
              <a:rPr lang="zh-CN" altLang="en-US" sz="2400" dirty="0" smtClean="0"/>
              <a:t>用</a:t>
            </a:r>
            <a:r>
              <a:rPr lang="en-US" altLang="zh-CN" sz="2400" dirty="0" smtClean="0"/>
              <a:t>84 </a:t>
            </a:r>
            <a:r>
              <a:rPr lang="zh-CN" altLang="en-US" sz="2400" dirty="0"/>
              <a:t>消毒液（有效氯 </a:t>
            </a:r>
            <a:r>
              <a:rPr lang="en-US" altLang="zh-CN" sz="2400" dirty="0"/>
              <a:t>5%</a:t>
            </a:r>
            <a:r>
              <a:rPr lang="zh-CN" altLang="en-US" sz="2400" dirty="0"/>
              <a:t>）按污物与消毒液为 </a:t>
            </a:r>
            <a:r>
              <a:rPr lang="en-US" altLang="zh-CN" sz="2400" dirty="0"/>
              <a:t>1:5 </a:t>
            </a:r>
            <a:r>
              <a:rPr lang="zh-CN" altLang="en-US" sz="2400" dirty="0"/>
              <a:t>的比例混合作用</a:t>
            </a:r>
            <a:r>
              <a:rPr lang="en-US" altLang="zh-CN" sz="2400" dirty="0"/>
              <a:t>2 h </a:t>
            </a:r>
            <a:r>
              <a:rPr lang="zh-CN" altLang="en-US" sz="2400" dirty="0"/>
              <a:t>后排下水道。</a:t>
            </a:r>
            <a:br>
              <a:rPr lang="zh-CN" altLang="en-US" sz="2400" dirty="0"/>
            </a:br>
            <a:endParaRPr lang="zh-CN" altLang="en-US" sz="2400" dirty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）如</a:t>
            </a:r>
            <a:r>
              <a:rPr lang="zh-CN" altLang="en-US" sz="2400" dirty="0"/>
              <a:t>呕吐物、排泄物、分泌物等污染物直接污染地面， 可用干毛巾直接覆盖污染物，用 </a:t>
            </a:r>
            <a:r>
              <a:rPr lang="en-US" altLang="zh-CN" sz="2400" dirty="0"/>
              <a:t>1:1 </a:t>
            </a:r>
            <a:r>
              <a:rPr lang="zh-CN" altLang="en-US" sz="2400" dirty="0"/>
              <a:t>稀释的 </a:t>
            </a:r>
            <a:r>
              <a:rPr lang="en-US" altLang="zh-CN" sz="2400" dirty="0"/>
              <a:t>84 </a:t>
            </a:r>
            <a:r>
              <a:rPr lang="zh-CN" altLang="en-US" sz="2400" dirty="0"/>
              <a:t>消毒液浇透作用</a:t>
            </a:r>
            <a:r>
              <a:rPr lang="en-US" altLang="zh-CN" sz="2400" dirty="0"/>
              <a:t>30 min </a:t>
            </a:r>
            <a:r>
              <a:rPr lang="zh-CN" altLang="en-US" sz="2400" dirty="0"/>
              <a:t>后包裹去除污染物，再用 </a:t>
            </a:r>
            <a:r>
              <a:rPr lang="en-US" altLang="zh-CN" sz="2400" dirty="0"/>
              <a:t>1:100 </a:t>
            </a:r>
            <a:r>
              <a:rPr lang="zh-CN" altLang="en-US" sz="2400" dirty="0"/>
              <a:t>稀释的 </a:t>
            </a:r>
            <a:r>
              <a:rPr lang="en-US" altLang="zh-CN" sz="2400" dirty="0"/>
              <a:t>84 </a:t>
            </a:r>
            <a:r>
              <a:rPr lang="zh-CN" altLang="en-US" sz="2400" dirty="0"/>
              <a:t>消毒液擦（拖）布擦（拖）拭被污染表面及其周围（消毒范围为呕吐物周围 </a:t>
            </a:r>
            <a:r>
              <a:rPr lang="en-US" altLang="zh-CN" sz="2400" dirty="0"/>
              <a:t>2 </a:t>
            </a:r>
            <a:r>
              <a:rPr lang="zh-CN" altLang="en-US" sz="2400" dirty="0"/>
              <a:t>米，建议擦拭 </a:t>
            </a:r>
            <a:r>
              <a:rPr lang="en-US" altLang="zh-CN" sz="2400" dirty="0"/>
              <a:t>2 </a:t>
            </a:r>
            <a:r>
              <a:rPr lang="zh-CN" altLang="en-US" sz="2400" dirty="0"/>
              <a:t>遍）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endParaRPr lang="zh-CN" altLang="en-US" sz="2400" dirty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）随时</a:t>
            </a:r>
            <a:r>
              <a:rPr lang="zh-CN" altLang="en-US" sz="2400" dirty="0"/>
              <a:t>消毒时开窗通风或用排风扇等进行机械通风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/>
              <a:t/>
            </a:r>
            <a:br>
              <a:rPr lang="zh-CN" altLang="en-US" sz="2400" dirty="0"/>
            </a:br>
            <a:r>
              <a:rPr lang="zh-CN" altLang="en-US" sz="2400" dirty="0" smtClean="0"/>
              <a:t>（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）处理</a:t>
            </a:r>
            <a:r>
              <a:rPr lang="zh-CN" altLang="en-US" sz="2400" dirty="0"/>
              <a:t>污染物前应戴医用口罩和橡胶</a:t>
            </a:r>
            <a:r>
              <a:rPr lang="zh-CN" altLang="en-US" sz="2400" dirty="0" smtClean="0"/>
              <a:t>手套，处理</a:t>
            </a:r>
            <a:r>
              <a:rPr lang="zh-CN" altLang="en-US" sz="2400" dirty="0"/>
              <a:t>完毕应 及时淋浴，更换衣服。</a:t>
            </a:r>
          </a:p>
        </p:txBody>
      </p:sp>
    </p:spTree>
    <p:extLst>
      <p:ext uri="{BB962C8B-B14F-4D97-AF65-F5344CB8AC3E}">
        <p14:creationId xmlns:p14="http://schemas.microsoft.com/office/powerpoint/2010/main" val="145998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394097"/>
            <a:ext cx="12190413" cy="607390"/>
            <a:chOff x="0" y="394097"/>
            <a:chExt cx="12190413" cy="607390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534310" y="394097"/>
              <a:ext cx="4984885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系列六  家居清洁消毒如何做</a:t>
              </a:r>
              <a:endParaRPr lang="en-US" sz="2400" cap="small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0" y="1001487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AutoShape 2" descr="https://mmbiz.qpic.cn/mmbiz_png/CnqTfNfiaQibg9wKS71cdWPIliaNSeFxxh1PfC0qAtZwDaPgcQkyNpulRzkicxONcxEclBj9Pyiayia8wa5EhRRHTScw/640?wx_fmt=pn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3534310" y="1586769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8462" y="2155404"/>
            <a:ext cx="5878481" cy="3037290"/>
          </a:xfrm>
          <a:prstGeom prst="ellipse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29748" y="1735057"/>
            <a:ext cx="104095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03. </a:t>
            </a:r>
            <a:r>
              <a:rPr lang="zh-CN" altLang="en-US" sz="2400" b="1" dirty="0" smtClean="0"/>
              <a:t>终</a:t>
            </a:r>
            <a:r>
              <a:rPr lang="zh-CN" altLang="en-US" sz="2400" b="1" dirty="0"/>
              <a:t>末</a:t>
            </a:r>
            <a:r>
              <a:rPr lang="zh-CN" altLang="en-US" sz="2400" b="1" dirty="0" smtClean="0"/>
              <a:t>消毒</a:t>
            </a:r>
            <a:endParaRPr lang="en-US" altLang="zh-CN" sz="2400" b="1" dirty="0" smtClean="0"/>
          </a:p>
          <a:p>
            <a:r>
              <a:rPr lang="zh-CN" altLang="en-US" sz="2400" dirty="0"/>
              <a:t/>
            </a:r>
            <a:br>
              <a:rPr lang="zh-CN" altLang="en-US" sz="2400" dirty="0"/>
            </a:br>
            <a:r>
              <a:rPr lang="zh-CN" altLang="en-US" sz="2400" dirty="0"/>
              <a:t>密切接触者出现明显症状送院治疗后，家居环境应及时由属 地疾控机构组织进行终末消毒。</a:t>
            </a:r>
          </a:p>
          <a:p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1010479" y="3920538"/>
            <a:ext cx="105288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注意：</a:t>
            </a:r>
            <a:endParaRPr lang="en-US" altLang="zh-CN" sz="2400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设置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套有塑料袋并加盖的专用垃圾桶。用过的纸巾、 口罩等放置到专用垃圾桶，每天清理，清理前用含有效氯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500 mg/L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1000 mg/L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的含氯消毒液喷洒或浇洒垃圾至完全湿润，然后扎紧塑料袋口。</a:t>
            </a:r>
          </a:p>
        </p:txBody>
      </p:sp>
    </p:spTree>
    <p:extLst>
      <p:ext uri="{BB962C8B-B14F-4D97-AF65-F5344CB8AC3E}">
        <p14:creationId xmlns:p14="http://schemas.microsoft.com/office/powerpoint/2010/main" val="205455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394097"/>
            <a:ext cx="12190413" cy="607390"/>
            <a:chOff x="0" y="394097"/>
            <a:chExt cx="12190413" cy="607390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534310" y="394097"/>
              <a:ext cx="4984885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系列六  家居清洁消毒如何做</a:t>
              </a:r>
              <a:endParaRPr lang="en-US" sz="2400" cap="small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0" y="1001487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AutoShape 2" descr="https://mmbiz.qpic.cn/mmbiz_png/CnqTfNfiaQibg9wKS71cdWPIliaNSeFxxh1PfC0qAtZwDaPgcQkyNpulRzkicxONcxEclBj9Pyiayia8wa5EhRRHTScw/640?wx_fmt=pn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3534310" y="1586769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8462" y="2155404"/>
            <a:ext cx="5878481" cy="3037290"/>
          </a:xfrm>
          <a:prstGeom prst="ellipse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01757" y="1397497"/>
            <a:ext cx="1094629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04. </a:t>
            </a:r>
            <a:r>
              <a:rPr lang="zh-CN" altLang="en-US" sz="2400" b="1" dirty="0" smtClean="0"/>
              <a:t>常见</a:t>
            </a:r>
            <a:r>
              <a:rPr lang="zh-CN" altLang="en-US" sz="2400" b="1" dirty="0"/>
              <a:t>消毒剂及配制使用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endParaRPr lang="zh-CN" altLang="en-US" sz="2400" dirty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</a:t>
            </a:r>
            <a:r>
              <a:rPr lang="en-US" altLang="zh-CN" sz="2400" dirty="0" smtClean="0">
                <a:solidFill>
                  <a:srgbClr val="FF0000"/>
                </a:solidFill>
              </a:rPr>
              <a:t>84 </a:t>
            </a:r>
            <a:r>
              <a:rPr lang="zh-CN" altLang="en-US" sz="2400" dirty="0">
                <a:solidFill>
                  <a:srgbClr val="FF0000"/>
                </a:solidFill>
              </a:rPr>
              <a:t>消毒液（有效氯 </a:t>
            </a:r>
            <a:r>
              <a:rPr lang="en-US" altLang="zh-CN" sz="2400" dirty="0">
                <a:solidFill>
                  <a:srgbClr val="FF0000"/>
                </a:solidFill>
              </a:rPr>
              <a:t>5%</a:t>
            </a:r>
            <a:r>
              <a:rPr lang="zh-CN" altLang="en-US" sz="2400" dirty="0">
                <a:solidFill>
                  <a:srgbClr val="FF0000"/>
                </a:solidFill>
              </a:rPr>
              <a:t>）</a:t>
            </a:r>
            <a:r>
              <a:rPr lang="zh-CN" altLang="en-US" sz="2400" dirty="0"/>
              <a:t>：常规按消毒液</a:t>
            </a:r>
            <a:r>
              <a:rPr lang="en-US" altLang="zh-CN" sz="2400" dirty="0"/>
              <a:t>:</a:t>
            </a:r>
            <a:r>
              <a:rPr lang="zh-CN" altLang="en-US" sz="2400" dirty="0"/>
              <a:t>水为 </a:t>
            </a:r>
            <a:r>
              <a:rPr lang="en-US" altLang="zh-CN" sz="2400" dirty="0" smtClean="0"/>
              <a:t>1:100</a:t>
            </a:r>
            <a:r>
              <a:rPr lang="zh-CN" altLang="en-US" sz="2400" dirty="0" smtClean="0"/>
              <a:t>稀释</a:t>
            </a:r>
            <a:r>
              <a:rPr lang="zh-CN" altLang="en-US" sz="2400" dirty="0"/>
              <a:t>后即为有效氯 </a:t>
            </a:r>
            <a:r>
              <a:rPr lang="en-US" altLang="zh-CN" sz="2400" dirty="0"/>
              <a:t>500mg/L</a:t>
            </a:r>
            <a:r>
              <a:rPr lang="zh-CN" altLang="en-US" sz="2400" dirty="0"/>
              <a:t>。</a:t>
            </a:r>
            <a:br>
              <a:rPr lang="zh-CN" altLang="en-US" sz="2400" dirty="0"/>
            </a:br>
            <a:endParaRPr lang="zh-CN" altLang="en-US" sz="2400" dirty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</a:t>
            </a:r>
            <a:r>
              <a:rPr lang="en-US" altLang="zh-CN" sz="2400" dirty="0" smtClean="0">
                <a:solidFill>
                  <a:srgbClr val="FF0000"/>
                </a:solidFill>
              </a:rPr>
              <a:t>75</a:t>
            </a:r>
            <a:r>
              <a:rPr lang="en-US" altLang="zh-CN" sz="2400" dirty="0">
                <a:solidFill>
                  <a:srgbClr val="FF0000"/>
                </a:solidFill>
              </a:rPr>
              <a:t>%</a:t>
            </a:r>
            <a:r>
              <a:rPr lang="zh-CN" altLang="en-US" sz="2400" dirty="0">
                <a:solidFill>
                  <a:srgbClr val="FF0000"/>
                </a:solidFill>
              </a:rPr>
              <a:t>乙醇消毒液</a:t>
            </a:r>
            <a:r>
              <a:rPr lang="zh-CN" altLang="en-US" sz="2400" dirty="0"/>
              <a:t>：直接使用。</a:t>
            </a:r>
            <a:br>
              <a:rPr lang="zh-CN" altLang="en-US" sz="2400" dirty="0"/>
            </a:br>
            <a:endParaRPr lang="zh-CN" altLang="en-US" sz="2400" dirty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）日常</a:t>
            </a:r>
            <a:r>
              <a:rPr lang="zh-CN" altLang="en-US" sz="2400" dirty="0"/>
              <a:t>家居类消毒剂（如：威露士、滴露、蓝月亮等品牌）按产品标签标识以杀灭肠道致病菌的浓度进行配制和使用。</a:t>
            </a:r>
            <a:br>
              <a:rPr lang="zh-CN" altLang="en-US" sz="2400" dirty="0"/>
            </a:br>
            <a:endParaRPr lang="zh-CN" altLang="en-US" sz="2400" dirty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）其他</a:t>
            </a:r>
            <a:r>
              <a:rPr lang="zh-CN" altLang="en-US" sz="2400" dirty="0"/>
              <a:t>消毒剂按产品标签标识以杀灭肠道致病菌的浓度 进行配制和使用。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931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326691"/>
            <a:ext cx="12190413" cy="674796"/>
            <a:chOff x="0" y="326691"/>
            <a:chExt cx="12190413" cy="674796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4198873" y="326691"/>
              <a:ext cx="3823276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系列一 新型肺炎小常识</a:t>
              </a:r>
              <a:endParaRPr lang="en-US" sz="2400" cap="small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0" y="1001487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359415" y="1088147"/>
            <a:ext cx="113687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kern="0" dirty="0"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01</a:t>
            </a:r>
            <a:endParaRPr lang="zh-CN" altLang="zh-CN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2400" b="1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什么是冠状病毒和新型冠状病毒</a:t>
            </a:r>
            <a:r>
              <a:rPr lang="zh-CN" altLang="zh-CN" sz="2400" b="1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lang="en-US" altLang="zh-CN" sz="2400" b="1" kern="0" dirty="0" smtClean="0">
              <a:latin typeface="等线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zh-CN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04800"/>
            <a:r>
              <a:rPr lang="zh-CN" altLang="zh-CN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冠状病毒是一大类病毒，已知会引起疾病，患者表现从普通感冒到重症肺部感染不同，例如中东呼吸综合症（</a:t>
            </a:r>
            <a:r>
              <a:rPr lang="en-US" altLang="zh-CN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MERS</a:t>
            </a:r>
            <a:r>
              <a:rPr lang="zh-CN" altLang="zh-CN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）和严重急性呼吸综合症（</a:t>
            </a:r>
            <a:r>
              <a:rPr lang="en-US" altLang="zh-CN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SARS</a:t>
            </a:r>
            <a:r>
              <a:rPr lang="zh-CN" altLang="zh-CN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）。新型冠状病毒（</a:t>
            </a:r>
            <a:r>
              <a:rPr lang="en-US" altLang="zh-CN" sz="2400" kern="0" dirty="0" err="1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nCoV</a:t>
            </a:r>
            <a:r>
              <a:rPr lang="zh-CN" altLang="zh-CN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）是一种先前尚未在人类中发现的新型冠状病毒，如此次中国武汉的新型冠状病毒</a:t>
            </a:r>
            <a:r>
              <a:rPr lang="en-US" altLang="zh-CN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2019-nCov</a:t>
            </a:r>
            <a:r>
              <a:rPr lang="zh-CN" altLang="zh-CN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28404" y="3760129"/>
            <a:ext cx="117642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kern="0" dirty="0"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02</a:t>
            </a:r>
            <a:endParaRPr lang="zh-CN" altLang="zh-CN" sz="24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2400" b="1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人感染冠状病毒后会有什么症状</a:t>
            </a:r>
            <a:r>
              <a:rPr lang="zh-CN" altLang="zh-CN" sz="2400" b="1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lang="en-US" altLang="zh-CN" sz="2400" b="1" kern="0" dirty="0" smtClean="0">
              <a:latin typeface="等线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zh-CN" sz="24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04800"/>
            <a:r>
              <a:rPr lang="zh-CN" altLang="en-US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</a:t>
            </a:r>
            <a:r>
              <a:rPr lang="zh-CN" altLang="en-US" sz="2400" kern="0" dirty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发热、 乏力、 干咳</a:t>
            </a:r>
            <a:r>
              <a:rPr lang="zh-CN" altLang="en-US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为主要表现。 鼻塞、 流涕等</a:t>
            </a:r>
            <a:r>
              <a:rPr lang="zh-CN" altLang="en-US" sz="2400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上呼吸道症状</a:t>
            </a:r>
            <a:r>
              <a:rPr lang="zh-CN" altLang="en-US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少见。 约半数患者多在一周后出现呼吸困难， 严重者</a:t>
            </a:r>
            <a:r>
              <a:rPr lang="zh-CN" altLang="en-US" sz="2400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快速进展</a:t>
            </a:r>
            <a:r>
              <a:rPr lang="zh-CN" altLang="en-US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为急性呼吸窘迫综合征、 脓毒症休克、 难以纠正的</a:t>
            </a:r>
            <a:r>
              <a:rPr lang="zh-CN" altLang="en-US" sz="2400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代谢性酸中毒</a:t>
            </a:r>
            <a:r>
              <a:rPr lang="zh-CN" altLang="en-US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和出凝血功能障碍。 值得注意的是重症、 危重症患者</a:t>
            </a:r>
            <a:r>
              <a:rPr lang="zh-CN" altLang="en-US" sz="2400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病程</a:t>
            </a:r>
            <a:r>
              <a:rPr lang="zh-CN" altLang="en-US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中可为中低热， 甚至无明显发热</a:t>
            </a:r>
            <a:r>
              <a:rPr lang="zh-CN" altLang="en-US" sz="2400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。部分</a:t>
            </a:r>
            <a:r>
              <a:rPr lang="zh-CN" altLang="en-US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患者起病症状轻微， 可无发热， 多在 </a:t>
            </a:r>
            <a:r>
              <a:rPr lang="en-US" altLang="zh-CN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 </a:t>
            </a:r>
            <a:r>
              <a:rPr lang="zh-CN" altLang="en-US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周后恢复。</a:t>
            </a:r>
            <a:br>
              <a:rPr lang="zh-CN" altLang="en-US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多数患者预后良好， 少数患者病情危重， 甚至死亡 </a:t>
            </a:r>
            <a:r>
              <a:rPr lang="zh-CN" altLang="en-US" sz="2400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zh-CN" altLang="en-US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/>
            </a:r>
            <a:br>
              <a:rPr lang="zh-CN" altLang="en-US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endParaRPr lang="zh-CN" altLang="zh-CN" sz="2400" kern="0" dirty="0">
              <a:latin typeface="等线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4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326691"/>
            <a:ext cx="12190413" cy="674796"/>
            <a:chOff x="0" y="326691"/>
            <a:chExt cx="12190413" cy="674796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4198873" y="326691"/>
              <a:ext cx="3823276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系列一 新型肺炎小常识</a:t>
              </a:r>
              <a:endParaRPr lang="en-US" sz="2400" cap="small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0" y="1001487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359415" y="1088147"/>
            <a:ext cx="113687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kern="0" dirty="0" smtClean="0"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03</a:t>
            </a:r>
          </a:p>
          <a:p>
            <a:r>
              <a:rPr lang="zh-CN" altLang="en-US" sz="2400" b="1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感染</a:t>
            </a:r>
            <a:r>
              <a:rPr lang="zh-CN" altLang="zh-CN" sz="2400" b="1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新型</a:t>
            </a:r>
            <a:r>
              <a:rPr lang="zh-CN" altLang="zh-CN" sz="2400" b="1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冠状</a:t>
            </a:r>
            <a:r>
              <a:rPr lang="zh-CN" altLang="zh-CN" sz="2400" b="1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病毒</a:t>
            </a:r>
            <a:r>
              <a:rPr lang="zh-CN" altLang="en-US" sz="2400" b="1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后，潜伏期是多久</a:t>
            </a:r>
            <a:r>
              <a:rPr lang="zh-CN" altLang="zh-CN" sz="2400" b="1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lang="en-US" altLang="zh-CN" sz="2400" b="1" kern="0" dirty="0" smtClean="0">
              <a:latin typeface="等线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zh-CN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04800"/>
            <a:r>
              <a:rPr lang="zh-CN" altLang="en-US" sz="2400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就目前观察的患者来看，潜伏期基本</a:t>
            </a:r>
            <a:r>
              <a:rPr lang="en-US" altLang="zh-CN" sz="2400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lang="zh-CN" altLang="en-US" sz="2400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天以内。预计最长</a:t>
            </a:r>
            <a:r>
              <a:rPr lang="en-US" altLang="zh-CN" sz="2400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</a:t>
            </a:r>
            <a:r>
              <a:rPr lang="zh-CN" altLang="en-US" sz="2400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天以内。病人接触病毒后，也有两三天发病的。</a:t>
            </a:r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59415" y="3501711"/>
            <a:ext cx="117642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kern="0" dirty="0"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04</a:t>
            </a:r>
            <a:endParaRPr lang="zh-CN" altLang="zh-CN" sz="24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2400" b="1" kern="0" dirty="0">
                <a:latin typeface="等线" panose="02010600030101010101" pitchFamily="2" charset="-122"/>
                <a:cs typeface="宋体" panose="02010600030101010101" pitchFamily="2" charset="-122"/>
              </a:rPr>
              <a:t>冠状病毒可以在人与人之间传播吗？</a:t>
            </a:r>
            <a:endParaRPr lang="en-US" altLang="zh-CN" sz="2400" b="1" kern="0" dirty="0">
              <a:latin typeface="等线" panose="02010600030101010101" pitchFamily="2" charset="-122"/>
              <a:cs typeface="宋体" panose="02010600030101010101" pitchFamily="2" charset="-122"/>
            </a:endParaRPr>
          </a:p>
          <a:p>
            <a:endParaRPr lang="zh-CN" altLang="zh-CN" sz="24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04800"/>
            <a:r>
              <a:rPr lang="zh-CN" altLang="zh-CN" sz="2400" kern="0" dirty="0">
                <a:latin typeface="等线" panose="02010600030101010101" pitchFamily="2" charset="-122"/>
                <a:cs typeface="宋体" panose="02010600030101010101" pitchFamily="2" charset="-122"/>
              </a:rPr>
              <a:t>是的，某些冠状病毒</a:t>
            </a:r>
            <a:r>
              <a:rPr lang="zh-CN" altLang="zh-CN" sz="2400" kern="0" dirty="0">
                <a:solidFill>
                  <a:srgbClr val="FF0000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可以在人与人之间传播</a:t>
            </a:r>
            <a:r>
              <a:rPr lang="zh-CN" altLang="zh-CN" sz="2400" kern="0" dirty="0">
                <a:latin typeface="等线" panose="02010600030101010101" pitchFamily="2" charset="-122"/>
                <a:cs typeface="宋体" panose="02010600030101010101" pitchFamily="2" charset="-122"/>
              </a:rPr>
              <a:t>，通常是在与被感染的患者密切接触之后，例如在家庭、工作场所或医疗中心。此次中国武汉的</a:t>
            </a:r>
            <a:r>
              <a:rPr lang="en-US" altLang="zh-CN" sz="2400" kern="0" dirty="0">
                <a:latin typeface="等线" panose="02010600030101010101" pitchFamily="2" charset="-122"/>
                <a:cs typeface="宋体" panose="02010600030101010101" pitchFamily="2" charset="-122"/>
              </a:rPr>
              <a:t> 2019-nCoV </a:t>
            </a:r>
            <a:r>
              <a:rPr lang="zh-CN" altLang="zh-CN" sz="2400" kern="0" dirty="0">
                <a:latin typeface="等线" panose="02010600030101010101" pitchFamily="2" charset="-122"/>
                <a:cs typeface="宋体" panose="02010600030101010101" pitchFamily="2" charset="-122"/>
              </a:rPr>
              <a:t>，病例主要与武汉相关，已经出现了人传人和医务人员感染，存在一定范围的社区传播。疫情传播途径以</a:t>
            </a:r>
            <a:r>
              <a:rPr lang="zh-CN" altLang="zh-CN" sz="2400" kern="0" dirty="0">
                <a:solidFill>
                  <a:srgbClr val="FF0000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呼吸道</a:t>
            </a:r>
            <a:r>
              <a:rPr lang="zh-CN" altLang="zh-CN" sz="2400" kern="0" dirty="0">
                <a:latin typeface="等线" panose="02010600030101010101" pitchFamily="2" charset="-122"/>
                <a:cs typeface="宋体" panose="02010600030101010101" pitchFamily="2" charset="-122"/>
              </a:rPr>
              <a:t>传播</a:t>
            </a:r>
            <a:r>
              <a:rPr lang="zh-CN" altLang="zh-CN" sz="2400" kern="0" dirty="0" smtClean="0">
                <a:latin typeface="等线" panose="02010600030101010101" pitchFamily="2" charset="-122"/>
                <a:cs typeface="宋体" panose="02010600030101010101" pitchFamily="2" charset="-122"/>
              </a:rPr>
              <a:t>为主</a:t>
            </a:r>
            <a:r>
              <a:rPr lang="zh-CN" altLang="en-US" sz="2400" kern="0" dirty="0" smtClean="0">
                <a:latin typeface="等线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2400" kern="0" dirty="0">
              <a:latin typeface="等线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542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326691"/>
            <a:ext cx="12190413" cy="674796"/>
            <a:chOff x="0" y="326691"/>
            <a:chExt cx="12190413" cy="674796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4198873" y="326691"/>
              <a:ext cx="3823276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系列一 新型肺炎小常识</a:t>
              </a:r>
              <a:endParaRPr lang="en-US" sz="2400" cap="small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0" y="1001487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标题 1"/>
          <p:cNvSpPr txBox="1">
            <a:spLocks/>
          </p:cNvSpPr>
          <p:nvPr/>
        </p:nvSpPr>
        <p:spPr>
          <a:xfrm>
            <a:off x="397302" y="974422"/>
            <a:ext cx="4048096" cy="865429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i="1" kern="0" dirty="0" smtClean="0"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05</a:t>
            </a:r>
            <a:endParaRPr lang="en-US" altLang="zh-CN" sz="2400" b="1" kern="100" dirty="0" smtClean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zh-CN" altLang="en-US" sz="2400" b="1" kern="0" dirty="0" smtClean="0">
                <a:latin typeface="等线" panose="02010600030101010101" pitchFamily="2" charset="-122"/>
                <a:cs typeface="宋体" panose="02010600030101010101" pitchFamily="2" charset="-122"/>
              </a:rPr>
              <a:t>新型肺炎疫情进展时间线</a:t>
            </a:r>
            <a:r>
              <a:rPr lang="zh-CN" altLang="zh-CN" sz="2400" b="1" kern="0" dirty="0" smtClean="0">
                <a:latin typeface="等线" panose="02010600030101010101" pitchFamily="2" charset="-122"/>
                <a:cs typeface="宋体" panose="02010600030101010101" pitchFamily="2" charset="-122"/>
              </a:rPr>
              <a:t>？</a:t>
            </a:r>
            <a:endParaRPr lang="en-US" altLang="zh-CN" sz="2400" b="1" kern="0" dirty="0">
              <a:latin typeface="等线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08947" y="5513501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3/1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693047" y="5500879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5/1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304385" y="549940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10/1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093919" y="5488560"/>
            <a:ext cx="616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11/1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3728827" y="5472752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13/1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694081" y="5461806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15/1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189464" y="5488560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16/1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224210" y="5472752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14/1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220850" y="450723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44</a:t>
            </a:r>
            <a:r>
              <a:rPr lang="zh-CN" altLang="en-US" b="1" dirty="0" smtClean="0">
                <a:solidFill>
                  <a:srgbClr val="FF0000"/>
                </a:solidFill>
              </a:rPr>
              <a:t>例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17049" y="3403056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59</a:t>
            </a:r>
            <a:r>
              <a:rPr lang="zh-CN" altLang="en-US" b="1" dirty="0">
                <a:solidFill>
                  <a:srgbClr val="FF0000"/>
                </a:solidFill>
              </a:rPr>
              <a:t>例</a:t>
            </a:r>
          </a:p>
        </p:txBody>
      </p:sp>
      <p:sp>
        <p:nvSpPr>
          <p:cNvPr id="22" name="矩形 21"/>
          <p:cNvSpPr/>
          <p:nvPr/>
        </p:nvSpPr>
        <p:spPr>
          <a:xfrm>
            <a:off x="2228899" y="2021925"/>
            <a:ext cx="13516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里程碑</a:t>
            </a:r>
            <a:r>
              <a:rPr lang="en-US" altLang="zh-CN" b="1" dirty="0" smtClean="0">
                <a:solidFill>
                  <a:srgbClr val="C00000"/>
                </a:solidFill>
              </a:rPr>
              <a:t>1</a:t>
            </a:r>
            <a:r>
              <a:rPr lang="zh-CN" altLang="en-US" b="1" dirty="0" smtClean="0">
                <a:solidFill>
                  <a:srgbClr val="C00000"/>
                </a:solidFill>
              </a:rPr>
              <a:t>：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r>
              <a:rPr lang="zh-CN" altLang="en-US" b="1" dirty="0" smtClean="0">
                <a:solidFill>
                  <a:srgbClr val="C00000"/>
                </a:solidFill>
              </a:rPr>
              <a:t>确定病原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2019-nCov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708745" y="4187601"/>
            <a:ext cx="113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41</a:t>
            </a:r>
            <a:r>
              <a:rPr lang="zh-CN" altLang="en-US" b="1" dirty="0">
                <a:solidFill>
                  <a:srgbClr val="FF0000"/>
                </a:solidFill>
              </a:rPr>
              <a:t>例确诊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例死亡</a:t>
            </a:r>
          </a:p>
        </p:txBody>
      </p:sp>
      <p:sp>
        <p:nvSpPr>
          <p:cNvPr id="24" name="矩形 23"/>
          <p:cNvSpPr/>
          <p:nvPr/>
        </p:nvSpPr>
        <p:spPr>
          <a:xfrm>
            <a:off x="3665022" y="4577687"/>
            <a:ext cx="82266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rgbClr val="002060"/>
                </a:solidFill>
              </a:rPr>
              <a:t>泰国</a:t>
            </a:r>
            <a:r>
              <a:rPr lang="en-US" altLang="zh-CN" sz="1400" b="1" dirty="0" smtClean="0">
                <a:solidFill>
                  <a:srgbClr val="002060"/>
                </a:solidFill>
              </a:rPr>
              <a:t>1</a:t>
            </a:r>
            <a:r>
              <a:rPr lang="zh-CN" altLang="en-US" sz="1400" b="1" dirty="0" smtClean="0">
                <a:solidFill>
                  <a:srgbClr val="002060"/>
                </a:solidFill>
              </a:rPr>
              <a:t>例</a:t>
            </a:r>
            <a:endParaRPr lang="zh-CN" altLang="en-US" sz="1400" b="1" dirty="0">
              <a:solidFill>
                <a:srgbClr val="00206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003348" y="413693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有限人传人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45398" y="3468829"/>
            <a:ext cx="100219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002060"/>
                </a:solidFill>
              </a:rPr>
              <a:t>日本第</a:t>
            </a:r>
            <a:r>
              <a:rPr lang="en-US" altLang="zh-CN" sz="1400" b="1" dirty="0">
                <a:solidFill>
                  <a:srgbClr val="002060"/>
                </a:solidFill>
              </a:rPr>
              <a:t>1</a:t>
            </a:r>
            <a:r>
              <a:rPr lang="zh-CN" altLang="en-US" sz="1400" b="1" dirty="0">
                <a:solidFill>
                  <a:srgbClr val="002060"/>
                </a:solidFill>
              </a:rPr>
              <a:t>例</a:t>
            </a:r>
          </a:p>
        </p:txBody>
      </p:sp>
      <p:sp>
        <p:nvSpPr>
          <p:cNvPr id="27" name="矩形 26"/>
          <p:cNvSpPr/>
          <p:nvPr/>
        </p:nvSpPr>
        <p:spPr>
          <a:xfrm>
            <a:off x="5556484" y="4492303"/>
            <a:ext cx="100219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002060"/>
                </a:solidFill>
              </a:rPr>
              <a:t>泰国第</a:t>
            </a:r>
            <a:r>
              <a:rPr lang="en-US" altLang="zh-CN" sz="1400" b="1" dirty="0">
                <a:solidFill>
                  <a:srgbClr val="002060"/>
                </a:solidFill>
              </a:rPr>
              <a:t>2</a:t>
            </a:r>
            <a:r>
              <a:rPr lang="zh-CN" altLang="en-US" sz="1400" b="1" dirty="0">
                <a:solidFill>
                  <a:srgbClr val="002060"/>
                </a:solidFill>
              </a:rPr>
              <a:t>例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915821" y="4360139"/>
            <a:ext cx="2010" cy="10185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268712" y="4788289"/>
            <a:ext cx="0" cy="559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4615143" y="4532933"/>
            <a:ext cx="1905" cy="8344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036998" y="3752689"/>
            <a:ext cx="0" cy="15952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5659335" y="5485272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17/1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5021605" y="3989912"/>
            <a:ext cx="10021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第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例死亡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5907737" y="4819123"/>
            <a:ext cx="0" cy="559625"/>
          </a:xfrm>
          <a:prstGeom prst="line">
            <a:avLst/>
          </a:prstGeom>
          <a:ln w="28575">
            <a:solidFill>
              <a:srgbClr val="C0000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4857717" y="3758284"/>
            <a:ext cx="1361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武汉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新报告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例</a:t>
            </a:r>
          </a:p>
        </p:txBody>
      </p:sp>
      <p:sp>
        <p:nvSpPr>
          <p:cNvPr id="38" name="矩形 37"/>
          <p:cNvSpPr/>
          <p:nvPr/>
        </p:nvSpPr>
        <p:spPr>
          <a:xfrm>
            <a:off x="1177774" y="3690949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不明</a:t>
            </a:r>
            <a:r>
              <a:rPr lang="zh-CN" altLang="en-US" dirty="0" smtClean="0"/>
              <a:t>原因的</a:t>
            </a:r>
            <a:endParaRPr lang="en-US" altLang="zh-CN" dirty="0" smtClean="0"/>
          </a:p>
          <a:p>
            <a:r>
              <a:rPr lang="zh-CN" altLang="en-US" dirty="0" smtClean="0"/>
              <a:t>病毒性肺炎</a:t>
            </a:r>
            <a:endParaRPr lang="zh-CN" altLang="en-US" dirty="0"/>
          </a:p>
        </p:txBody>
      </p:sp>
      <p:cxnSp>
        <p:nvCxnSpPr>
          <p:cNvPr id="39" name="直接连接符 38"/>
          <p:cNvCxnSpPr/>
          <p:nvPr/>
        </p:nvCxnSpPr>
        <p:spPr>
          <a:xfrm>
            <a:off x="936744" y="4833932"/>
            <a:ext cx="0" cy="559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456182" y="4820906"/>
            <a:ext cx="0" cy="559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213906" y="4804445"/>
            <a:ext cx="0" cy="559625"/>
          </a:xfrm>
          <a:prstGeom prst="line">
            <a:avLst/>
          </a:prstGeom>
          <a:ln w="28575">
            <a:solidFill>
              <a:srgbClr val="C0000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707711" y="5514192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1/1</a:t>
            </a:r>
            <a:endParaRPr lang="zh-CN" altLang="en-US" dirty="0"/>
          </a:p>
        </p:txBody>
      </p:sp>
      <p:cxnSp>
        <p:nvCxnSpPr>
          <p:cNvPr id="43" name="直接连接符 42"/>
          <p:cNvCxnSpPr/>
          <p:nvPr/>
        </p:nvCxnSpPr>
        <p:spPr>
          <a:xfrm>
            <a:off x="395536" y="3798332"/>
            <a:ext cx="0" cy="15952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356324" y="436537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关闭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华南</a:t>
            </a:r>
            <a:endParaRPr lang="en-US" altLang="zh-CN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海鲜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市场</a:t>
            </a:r>
          </a:p>
        </p:txBody>
      </p:sp>
      <p:cxnSp>
        <p:nvCxnSpPr>
          <p:cNvPr id="45" name="直接连接符 44"/>
          <p:cNvCxnSpPr/>
          <p:nvPr/>
        </p:nvCxnSpPr>
        <p:spPr>
          <a:xfrm flipH="1">
            <a:off x="6826634" y="3764590"/>
            <a:ext cx="1962" cy="15659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6602292" y="5494763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20/1</a:t>
            </a:r>
            <a:endParaRPr lang="zh-CN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6828902" y="3855936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韩国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例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2516602" y="2945255"/>
            <a:ext cx="0" cy="2448302"/>
          </a:xfrm>
          <a:prstGeom prst="line">
            <a:avLst/>
          </a:prstGeom>
          <a:ln w="28575">
            <a:solidFill>
              <a:srgbClr val="C0000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6881269" y="2463249"/>
            <a:ext cx="0" cy="2909967"/>
          </a:xfrm>
          <a:prstGeom prst="line">
            <a:avLst/>
          </a:prstGeom>
          <a:ln w="28575">
            <a:solidFill>
              <a:srgbClr val="C0000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6257421" y="2733009"/>
            <a:ext cx="160973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武汉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新报告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136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例</a:t>
            </a:r>
            <a:endParaRPr lang="en-US" altLang="zh-CN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含医务人员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例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286723" y="3219808"/>
            <a:ext cx="92204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北京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例</a:t>
            </a:r>
            <a:endParaRPr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广东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例</a:t>
            </a:r>
          </a:p>
        </p:txBody>
      </p:sp>
      <p:sp>
        <p:nvSpPr>
          <p:cNvPr id="52" name="矩形 51"/>
          <p:cNvSpPr/>
          <p:nvPr/>
        </p:nvSpPr>
        <p:spPr>
          <a:xfrm>
            <a:off x="6218987" y="1578051"/>
            <a:ext cx="1644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里程碑</a:t>
            </a:r>
            <a:r>
              <a:rPr lang="en-US" altLang="zh-CN" b="1" dirty="0" smtClean="0">
                <a:solidFill>
                  <a:srgbClr val="C00000"/>
                </a:solidFill>
              </a:rPr>
              <a:t>2</a:t>
            </a:r>
            <a:r>
              <a:rPr lang="zh-CN" altLang="en-US" b="1" dirty="0" smtClean="0">
                <a:solidFill>
                  <a:srgbClr val="C00000"/>
                </a:solidFill>
              </a:rPr>
              <a:t>：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r>
              <a:rPr lang="zh-CN" altLang="en-US" b="1" dirty="0" smtClean="0">
                <a:solidFill>
                  <a:srgbClr val="C00000"/>
                </a:solidFill>
              </a:rPr>
              <a:t>乙类传染病，甲类管理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5460182" y="4316491"/>
            <a:ext cx="2010" cy="10185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190518" y="5380531"/>
            <a:ext cx="11368691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22899" y="3104259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27</a:t>
            </a:r>
            <a:r>
              <a:rPr lang="zh-CN" altLang="en-US" b="1" dirty="0">
                <a:solidFill>
                  <a:srgbClr val="FF0000"/>
                </a:solidFill>
              </a:rPr>
              <a:t>例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dirty="0"/>
              <a:t>不明原因</a:t>
            </a:r>
            <a:r>
              <a:rPr lang="zh-CN" altLang="en-US" dirty="0" smtClean="0"/>
              <a:t>肺炎</a:t>
            </a:r>
            <a:endParaRPr lang="zh-CN" altLang="en-US" dirty="0"/>
          </a:p>
        </p:txBody>
      </p:sp>
      <p:cxnSp>
        <p:nvCxnSpPr>
          <p:cNvPr id="57" name="直接连接符 56"/>
          <p:cNvCxnSpPr/>
          <p:nvPr/>
        </p:nvCxnSpPr>
        <p:spPr>
          <a:xfrm>
            <a:off x="8012243" y="2483590"/>
            <a:ext cx="0" cy="2909967"/>
          </a:xfrm>
          <a:prstGeom prst="line">
            <a:avLst/>
          </a:prstGeom>
          <a:ln w="28575">
            <a:solidFill>
              <a:srgbClr val="C0000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7644524" y="5457596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23/1</a:t>
            </a:r>
            <a:endParaRPr lang="zh-CN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7629197" y="2020480"/>
            <a:ext cx="171553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全国累计报告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830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例</a:t>
            </a:r>
            <a:endParaRPr lang="en-US" altLang="zh-CN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重症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177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例</a:t>
            </a:r>
            <a:endParaRPr lang="en-US" altLang="zh-CN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死亡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25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例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flipH="1">
            <a:off x="10353086" y="4833932"/>
            <a:ext cx="905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？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6387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326691"/>
            <a:ext cx="12190413" cy="674796"/>
            <a:chOff x="0" y="326691"/>
            <a:chExt cx="12190413" cy="674796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4198873" y="326691"/>
              <a:ext cx="3823276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系列一 新型肺炎小常识</a:t>
              </a:r>
              <a:endParaRPr lang="en-US" sz="2400" cap="small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0" y="1001487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420294" y="3389232"/>
            <a:ext cx="112015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kern="0" dirty="0" smtClean="0"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07</a:t>
            </a:r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2400" b="1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目前有针对新型冠状病毒的疫苗吗</a:t>
            </a:r>
            <a:r>
              <a:rPr lang="zh-CN" altLang="zh-CN" sz="2400" b="1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lang="en-US" altLang="zh-CN" sz="2400" b="1" kern="0" dirty="0" smtClean="0">
              <a:latin typeface="等线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zh-CN" sz="24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04800"/>
            <a:r>
              <a:rPr lang="zh-CN" altLang="zh-CN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新发疾病需要时间才能研发出接种的疫苗，而开发新疫苗可能需要</a:t>
            </a:r>
            <a:r>
              <a:rPr lang="zh-CN" altLang="zh-CN" sz="2400" kern="0" dirty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数年时间</a:t>
            </a:r>
            <a:r>
              <a:rPr lang="zh-CN" altLang="zh-CN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kern="0" dirty="0"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 </a:t>
            </a:r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0294" y="1007172"/>
            <a:ext cx="112015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kern="0" dirty="0" smtClean="0"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06</a:t>
            </a:r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医用酒精可以减少病毒感染风险</a:t>
            </a:r>
            <a:r>
              <a:rPr lang="zh-CN" altLang="zh-CN" sz="2400" b="1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吗？</a:t>
            </a:r>
            <a:endParaRPr lang="en-US" altLang="zh-CN" sz="2400" b="1" kern="0" dirty="0" smtClean="0">
              <a:latin typeface="等线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zh-CN" sz="24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04800"/>
            <a:r>
              <a:rPr lang="en-US" altLang="zh-CN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75%</a:t>
            </a:r>
            <a:r>
              <a:rPr lang="zh-CN" altLang="en-US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酒精可以杀灭病毒，日常接触的可以用于消毒。冠状病毒对热敏感，</a:t>
            </a:r>
            <a:r>
              <a:rPr lang="en-US" altLang="zh-CN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56</a:t>
            </a:r>
            <a:r>
              <a:rPr lang="zh-CN" altLang="en-US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℃需</a:t>
            </a:r>
            <a:r>
              <a:rPr lang="en-US" altLang="zh-CN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30min</a:t>
            </a:r>
            <a:r>
              <a:rPr lang="zh-CN" altLang="en-US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zh-CN" altLang="en-US" sz="2400" kern="0" dirty="0" smtClean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乙醚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、 </a:t>
            </a:r>
            <a:r>
              <a:rPr lang="en-US" altLang="zh-CN" sz="2400" kern="0" dirty="0" smtClean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75</a:t>
            </a:r>
            <a:r>
              <a:rPr lang="en-US" altLang="zh-CN" sz="2400" kern="0" dirty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%</a:t>
            </a:r>
            <a:r>
              <a:rPr lang="zh-CN" altLang="en-US" sz="2400" kern="0" dirty="0" smtClean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乙醇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2400" kern="0" dirty="0" smtClean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含</a:t>
            </a:r>
            <a:r>
              <a:rPr lang="zh-CN" altLang="en-US" sz="2400" kern="0" dirty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氯</a:t>
            </a:r>
            <a:r>
              <a:rPr lang="zh-CN" altLang="en-US" sz="2400" kern="0" dirty="0" smtClean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消毒剂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2400" kern="0" dirty="0" smtClean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过</a:t>
            </a:r>
            <a:r>
              <a:rPr lang="zh-CN" altLang="en-US" sz="2400" kern="0" dirty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氧乙酸和氯仿</a:t>
            </a:r>
            <a:r>
              <a:rPr lang="zh-CN" altLang="en-US" sz="2400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等均可有效灭火新型冠状病毒。</a:t>
            </a:r>
            <a:endParaRPr lang="zh-CN" altLang="zh-CN" sz="2400" kern="0" dirty="0">
              <a:latin typeface="等线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kern="0" dirty="0"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 </a:t>
            </a:r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0294" y="5097392"/>
            <a:ext cx="112015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kern="0" dirty="0" smtClean="0"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08</a:t>
            </a:r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奥司他韦</a:t>
            </a:r>
            <a:r>
              <a:rPr lang="zh-CN" altLang="zh-CN" sz="2400" b="1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</a:t>
            </a:r>
            <a:r>
              <a:rPr lang="zh-CN" altLang="zh-CN" sz="2400" b="1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新型冠状</a:t>
            </a:r>
            <a:r>
              <a:rPr lang="zh-CN" altLang="zh-CN" sz="2400" b="1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病毒</a:t>
            </a:r>
            <a:r>
              <a:rPr lang="zh-CN" altLang="en-US" sz="2400" b="1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感染有用</a:t>
            </a:r>
            <a:r>
              <a:rPr lang="zh-CN" altLang="zh-CN" sz="2400" b="1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吗？</a:t>
            </a:r>
            <a:endParaRPr lang="en-US" altLang="zh-CN" sz="2400" b="1" kern="0" dirty="0" smtClean="0">
              <a:latin typeface="等线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zh-CN" sz="24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04800"/>
            <a:r>
              <a:rPr lang="zh-CN" altLang="en-US" sz="2400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对于流感，奥司他韦有效，对于</a:t>
            </a:r>
            <a:r>
              <a:rPr lang="zh-CN" altLang="zh-CN" sz="2400" kern="0" dirty="0">
                <a:latin typeface="等线" panose="02010600030101010101" pitchFamily="2" charset="-122"/>
                <a:cs typeface="宋体" panose="02010600030101010101" pitchFamily="2" charset="-122"/>
              </a:rPr>
              <a:t>新型冠状病毒</a:t>
            </a:r>
            <a:r>
              <a:rPr lang="zh-CN" altLang="en-US" sz="2400" kern="0" dirty="0" smtClean="0">
                <a:latin typeface="等线" panose="02010600030101010101" pitchFamily="2" charset="-122"/>
                <a:cs typeface="宋体" panose="02010600030101010101" pitchFamily="2" charset="-122"/>
              </a:rPr>
              <a:t>感染，奥司他韦</a:t>
            </a:r>
            <a:r>
              <a:rPr lang="zh-CN" altLang="en-US" sz="2400" kern="0" dirty="0" smtClean="0">
                <a:solidFill>
                  <a:srgbClr val="FF0000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无效</a:t>
            </a:r>
            <a:r>
              <a:rPr lang="zh-CN" altLang="zh-CN" sz="2400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kern="0" dirty="0"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 </a:t>
            </a:r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2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326691"/>
            <a:ext cx="12190413" cy="674796"/>
            <a:chOff x="0" y="326691"/>
            <a:chExt cx="12190413" cy="674796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4198873" y="326691"/>
              <a:ext cx="3823276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系列一 新型肺炎小常识</a:t>
              </a:r>
              <a:endParaRPr lang="en-US" sz="2400" cap="small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0" y="1001487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434008" y="1088146"/>
            <a:ext cx="11512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kern="0" dirty="0" smtClean="0"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09</a:t>
            </a:r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2400" b="1" kern="0" dirty="0">
                <a:latin typeface="等线" panose="02010600030101010101" pitchFamily="2" charset="-122"/>
                <a:cs typeface="宋体" panose="02010600030101010101" pitchFamily="2" charset="-122"/>
              </a:rPr>
              <a:t>有针对新型冠状病毒的治疗方法吗</a:t>
            </a:r>
            <a:r>
              <a:rPr lang="zh-CN" altLang="zh-CN" sz="2400" b="1" kern="0" dirty="0" smtClean="0">
                <a:latin typeface="等线" panose="02010600030101010101" pitchFamily="2" charset="-122"/>
                <a:cs typeface="宋体" panose="02010600030101010101" pitchFamily="2" charset="-122"/>
              </a:rPr>
              <a:t>？</a:t>
            </a:r>
            <a:endParaRPr lang="en-US" altLang="zh-CN" sz="2400" b="1" kern="0" dirty="0" smtClean="0">
              <a:latin typeface="等线" panose="02010600030101010101" pitchFamily="2" charset="-122"/>
              <a:cs typeface="宋体" panose="02010600030101010101" pitchFamily="2" charset="-122"/>
            </a:endParaRPr>
          </a:p>
          <a:p>
            <a:endParaRPr lang="zh-CN" altLang="zh-CN" sz="24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04800"/>
            <a:r>
              <a:rPr lang="zh-CN" altLang="zh-CN" sz="2400" kern="0" dirty="0">
                <a:latin typeface="等线" panose="02010600030101010101" pitchFamily="2" charset="-122"/>
                <a:cs typeface="宋体" panose="02010600030101010101" pitchFamily="2" charset="-122"/>
              </a:rPr>
              <a:t>对于由新型冠状病毒引起的疾病，</a:t>
            </a:r>
            <a:r>
              <a:rPr lang="zh-CN" altLang="zh-CN" sz="2400" kern="0" dirty="0">
                <a:solidFill>
                  <a:srgbClr val="FF0000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没有特效</a:t>
            </a:r>
            <a:r>
              <a:rPr lang="zh-CN" altLang="zh-CN" sz="2400" kern="0" dirty="0">
                <a:latin typeface="等线" panose="02010600030101010101" pitchFamily="2" charset="-122"/>
                <a:cs typeface="宋体" panose="02010600030101010101" pitchFamily="2" charset="-122"/>
              </a:rPr>
              <a:t>的治疗方法。但是，许多症状都可以治疗，因此可以根据患者的临床状况进行治疗。此外，对感染者的</a:t>
            </a:r>
            <a:r>
              <a:rPr lang="zh-CN" altLang="zh-CN" sz="2400" kern="0" dirty="0">
                <a:solidFill>
                  <a:srgbClr val="FF0000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支持治疗</a:t>
            </a:r>
            <a:r>
              <a:rPr lang="zh-CN" altLang="zh-CN" sz="2400" kern="0" dirty="0">
                <a:latin typeface="等线" panose="02010600030101010101" pitchFamily="2" charset="-122"/>
                <a:cs typeface="宋体" panose="02010600030101010101" pitchFamily="2" charset="-122"/>
              </a:rPr>
              <a:t>可能非常有效</a:t>
            </a:r>
            <a:r>
              <a:rPr lang="zh-CN" altLang="zh-CN" sz="2400" kern="0" dirty="0" smtClean="0">
                <a:latin typeface="等线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zh-CN" altLang="en-US" sz="2400" kern="0" dirty="0" smtClean="0">
                <a:latin typeface="等线" panose="02010600030101010101" pitchFamily="2" charset="-122"/>
                <a:cs typeface="宋体" panose="02010600030101010101" pitchFamily="2" charset="-122"/>
              </a:rPr>
              <a:t>对于重症患者，在抗击</a:t>
            </a:r>
            <a:r>
              <a:rPr lang="en-US" altLang="zh-CN" sz="2400" kern="0" dirty="0" smtClean="0">
                <a:latin typeface="等线" panose="02010600030101010101" pitchFamily="2" charset="-122"/>
                <a:cs typeface="宋体" panose="02010600030101010101" pitchFamily="2" charset="-122"/>
              </a:rPr>
              <a:t>H7N9</a:t>
            </a:r>
            <a:r>
              <a:rPr lang="zh-CN" altLang="en-US" sz="2400" kern="0" dirty="0" smtClean="0">
                <a:latin typeface="等线" panose="02010600030101010101" pitchFamily="2" charset="-122"/>
                <a:cs typeface="宋体" panose="02010600030101010101" pitchFamily="2" charset="-122"/>
              </a:rPr>
              <a:t>禽流感中建立的“四抗二平衡”的救治策略行之有效。</a:t>
            </a:r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4008" y="3747843"/>
            <a:ext cx="11403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kern="0" dirty="0" smtClean="0"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10</a:t>
            </a:r>
            <a:endParaRPr lang="zh-CN" altLang="zh-CN" sz="24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2400" b="1" kern="0" dirty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治疗费用如何承担</a:t>
            </a:r>
            <a:r>
              <a:rPr lang="zh-CN" altLang="zh-CN" sz="2400" b="1" kern="0" dirty="0" smtClean="0"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lang="en-US" altLang="zh-CN" sz="2400" b="1" kern="0" dirty="0" smtClean="0">
              <a:latin typeface="等线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zh-CN" sz="24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2400" kern="0" dirty="0">
                <a:ea typeface="宋体" panose="02010600030101010101" pitchFamily="2" charset="-122"/>
                <a:cs typeface="宋体" panose="02010600030101010101" pitchFamily="2" charset="-122"/>
              </a:rPr>
              <a:t>因为国家将新型冠状病毒感染的肺炎纳入《中华人民共和国传染病防治法》规定的乙类传染病，并采取甲类传染病的预防、控制措施。其中重要的一项就是感染患者的</a:t>
            </a:r>
            <a:r>
              <a:rPr lang="zh-CN" altLang="zh-CN" sz="2400" kern="0" dirty="0" smtClean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治疗</a:t>
            </a:r>
            <a:r>
              <a:rPr lang="zh-CN" altLang="zh-CN" sz="2400" kern="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用大部分由政府承担</a:t>
            </a:r>
            <a:r>
              <a:rPr lang="zh-CN" altLang="zh-CN" sz="2400" kern="0" dirty="0">
                <a:ea typeface="宋体" panose="02010600030101010101" pitchFamily="2" charset="-122"/>
                <a:cs typeface="宋体" panose="02010600030101010101" pitchFamily="2" charset="-122"/>
              </a:rPr>
              <a:t>，目前各个省市都有这部分资金，一旦感染的患者不用为治疗费用过多</a:t>
            </a:r>
            <a:r>
              <a:rPr lang="zh-CN" altLang="zh-CN" sz="2400" kern="0" dirty="0" smtClean="0">
                <a:ea typeface="宋体" panose="02010600030101010101" pitchFamily="2" charset="-122"/>
                <a:cs typeface="宋体" panose="02010600030101010101" pitchFamily="2" charset="-122"/>
              </a:rPr>
              <a:t>担心</a:t>
            </a:r>
            <a:r>
              <a:rPr lang="zh-CN" altLang="en-US" sz="2400" kern="0" dirty="0" smtClean="0">
                <a:ea typeface="宋体" panose="02010600030101010101" pitchFamily="2" charset="-122"/>
                <a:cs typeface="宋体" panose="02010600030101010101" pitchFamily="2" charset="-122"/>
              </a:rPr>
              <a:t>费用。</a:t>
            </a:r>
            <a:endParaRPr lang="en-US" altLang="zh-CN" sz="2400" kern="0" dirty="0" smtClean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2400" kern="0" dirty="0">
              <a:ea typeface="宋体" panose="02010600030101010101" pitchFamily="2" charset="-122"/>
            </a:endParaRPr>
          </a:p>
          <a:p>
            <a:endParaRPr lang="en-US" altLang="zh-CN" sz="24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r>
              <a:rPr lang="zh-CN" altLang="en-US" sz="2400" kern="0" dirty="0" smtClean="0">
                <a:solidFill>
                  <a:srgbClr val="00B0F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endParaRPr lang="zh-CN" altLang="en-US" sz="2400" kern="0" dirty="0">
              <a:solidFill>
                <a:srgbClr val="00B0F0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405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326691"/>
            <a:ext cx="12190413" cy="674796"/>
            <a:chOff x="0" y="326691"/>
            <a:chExt cx="12190413" cy="674796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4198872" y="326691"/>
              <a:ext cx="4984885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系列二  面对疫情，如何保护好自己</a:t>
              </a:r>
              <a:endParaRPr lang="en-US" sz="2400" cap="small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0" y="1001487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51894" y="1010926"/>
            <a:ext cx="10827193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317500"/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01.</a:t>
            </a:r>
            <a:r>
              <a:rPr lang="zh-CN" altLang="zh-CN" sz="2400" b="1" dirty="0" smtClean="0">
                <a:solidFill>
                  <a:srgbClr val="000000"/>
                </a:solidFill>
              </a:rPr>
              <a:t>避免人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群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近距离接触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lvl="0" indent="317500"/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317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尤其是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与有呼吸道疾病症状（如发热、咳嗽和打喷嚏）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人群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的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近距离接触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；避免前往封闭、空气不流通的公共场所和人多聚集的地方，特别是小孩、老年人、孕妇及患有基础性疾病的患者。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zh-CN" altLang="zh-CN" sz="10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AutoShape 2" descr="https://mmbiz.qpic.cn/mmbiz_png/CnqTfNfiaQibg9wKS71cdWPIliaNSeFxxh1PfC0qAtZwDaPgcQkyNpulRzkicxONcxEclBj9Pyiayia8wa5EhRRHTScw/640?wx_fmt=pn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3534310" y="1586769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51" y="3411966"/>
            <a:ext cx="2792694" cy="203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326691"/>
            <a:ext cx="12190413" cy="674796"/>
            <a:chOff x="0" y="326691"/>
            <a:chExt cx="12190413" cy="674796"/>
          </a:xfrm>
        </p:grpSpPr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4198872" y="326691"/>
              <a:ext cx="4984885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系列二  面对疫情，如何保护好自己</a:t>
              </a:r>
              <a:endParaRPr lang="en-US" sz="2400" cap="small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0" y="1001487"/>
              <a:ext cx="1219041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AutoShape 2" descr="https://mmbiz.qpic.cn/mmbiz_png/CnqTfNfiaQibg9wKS71cdWPIliaNSeFxxh1PfC0qAtZwDaPgcQkyNpulRzkicxONcxEclBj9Pyiayia8wa5EhRRHTScw/640?wx_fmt=pn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3534310" y="1586769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52459" y="1305742"/>
            <a:ext cx="102974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</a:rPr>
              <a:t>02.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做好</a:t>
            </a:r>
            <a:r>
              <a:rPr lang="zh-CN" altLang="en-US" sz="2400" b="1" dirty="0">
                <a:solidFill>
                  <a:srgbClr val="000000"/>
                </a:solidFill>
              </a:rPr>
              <a:t>个人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防护</a:t>
            </a:r>
            <a:endParaRPr lang="en-US" altLang="zh-CN" sz="2400" b="1" dirty="0" smtClean="0">
              <a:solidFill>
                <a:srgbClr val="000000"/>
              </a:solidFill>
            </a:endParaRPr>
          </a:p>
          <a:p>
            <a:endParaRPr lang="en-US" altLang="zh-CN" sz="2400" b="1" dirty="0" smtClean="0">
              <a:solidFill>
                <a:srgbClr val="000000"/>
              </a:solidFill>
            </a:endParaRPr>
          </a:p>
          <a:p>
            <a:r>
              <a:rPr lang="en-US" altLang="zh-CN" sz="2400" b="1" dirty="0">
                <a:solidFill>
                  <a:srgbClr val="0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佩戴</a:t>
            </a:r>
            <a:r>
              <a:rPr lang="zh-CN" altLang="en-US" sz="2400" b="1" dirty="0">
                <a:solidFill>
                  <a:srgbClr val="FF0000"/>
                </a:solidFill>
              </a:rPr>
              <a:t>口罩</a:t>
            </a:r>
            <a:r>
              <a:rPr lang="zh-CN" altLang="en-US" sz="2400" dirty="0">
                <a:solidFill>
                  <a:srgbClr val="000000"/>
                </a:solidFill>
              </a:rPr>
              <a:t>能有效降低感染风险。可以选择使用医用外科口罩，佩戴时应注意以下几点：</a:t>
            </a:r>
            <a:endParaRPr lang="zh-CN" altLang="en-US" sz="2400" dirty="0"/>
          </a:p>
          <a:p>
            <a:r>
              <a:rPr lang="zh-CN" altLang="en-US" sz="2400" dirty="0">
                <a:solidFill>
                  <a:srgbClr val="000000"/>
                </a:solidFill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</a:rPr>
              <a:t>1</a:t>
            </a:r>
            <a:r>
              <a:rPr lang="zh-CN" altLang="en-US" sz="2400" dirty="0">
                <a:solidFill>
                  <a:srgbClr val="000000"/>
                </a:solidFill>
              </a:rPr>
              <a:t>）分清上下和内外：有金属条的一端朝上，颜色较浅的一面朝内。</a:t>
            </a:r>
            <a:endParaRPr lang="zh-CN" altLang="en-US" sz="2400" dirty="0"/>
          </a:p>
          <a:p>
            <a:r>
              <a:rPr lang="zh-CN" altLang="en-US" sz="2400" dirty="0">
                <a:solidFill>
                  <a:srgbClr val="000000"/>
                </a:solidFill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</a:rPr>
              <a:t>2</a:t>
            </a:r>
            <a:r>
              <a:rPr lang="zh-CN" altLang="en-US" sz="2400" dirty="0">
                <a:solidFill>
                  <a:srgbClr val="000000"/>
                </a:solidFill>
              </a:rPr>
              <a:t>）佩戴时应将双手指尖放在金属条上，从中间位置开始，用手指向内按压，并逐步向两侧移动，根据鼻梁形状塑造鼻夹。</a:t>
            </a:r>
            <a:endParaRPr lang="zh-CN" altLang="en-US" sz="2400" dirty="0"/>
          </a:p>
          <a:p>
            <a:r>
              <a:rPr lang="zh-CN" altLang="en-US" sz="2400" dirty="0">
                <a:solidFill>
                  <a:srgbClr val="000000"/>
                </a:solidFill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</a:rPr>
              <a:t>3</a:t>
            </a:r>
            <a:r>
              <a:rPr lang="zh-CN" altLang="en-US" sz="2400" dirty="0">
                <a:solidFill>
                  <a:srgbClr val="000000"/>
                </a:solidFill>
              </a:rPr>
              <a:t>）佩戴完成后口罩必须覆盖鼻至下巴，紧贴面部。</a:t>
            </a:r>
            <a:endParaRPr lang="zh-CN" altLang="en-US" sz="2400" dirty="0"/>
          </a:p>
          <a:p>
            <a:r>
              <a:rPr lang="zh-CN" altLang="en-US" sz="2400" dirty="0">
                <a:solidFill>
                  <a:srgbClr val="000000"/>
                </a:solidFill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</a:rPr>
              <a:t>4</a:t>
            </a:r>
            <a:r>
              <a:rPr lang="zh-CN" altLang="en-US" sz="2400" dirty="0">
                <a:solidFill>
                  <a:srgbClr val="000000"/>
                </a:solidFill>
              </a:rPr>
              <a:t>）口罩要定期更换，一次性使用，一般不</a:t>
            </a:r>
            <a:r>
              <a:rPr lang="zh-CN" altLang="en-US" sz="2400" dirty="0">
                <a:solidFill>
                  <a:srgbClr val="FF0000"/>
                </a:solidFill>
              </a:rPr>
              <a:t>超过</a:t>
            </a:r>
            <a:r>
              <a:rPr lang="en-US" altLang="zh-CN" sz="2400" dirty="0">
                <a:solidFill>
                  <a:srgbClr val="FF0000"/>
                </a:solidFill>
              </a:rPr>
              <a:t>4</a:t>
            </a:r>
            <a:r>
              <a:rPr lang="zh-CN" altLang="en-US" sz="2400" dirty="0">
                <a:solidFill>
                  <a:srgbClr val="FF0000"/>
                </a:solidFill>
              </a:rPr>
              <a:t>小时</a:t>
            </a:r>
            <a:r>
              <a:rPr lang="zh-CN" altLang="en-US" sz="2400" dirty="0">
                <a:solidFill>
                  <a:srgbClr val="000000"/>
                </a:solidFill>
              </a:rPr>
              <a:t>。</a:t>
            </a:r>
            <a:endParaRPr lang="zh-CN" altLang="en-US" sz="2400" dirty="0"/>
          </a:p>
          <a:p>
            <a:r>
              <a:rPr lang="zh-CN" altLang="en-US" sz="2400" dirty="0">
                <a:solidFill>
                  <a:srgbClr val="000000"/>
                </a:solidFill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</a:rPr>
              <a:t>5</a:t>
            </a:r>
            <a:r>
              <a:rPr lang="zh-CN" altLang="en-US" sz="2400" dirty="0">
                <a:solidFill>
                  <a:srgbClr val="000000"/>
                </a:solidFill>
              </a:rPr>
              <a:t>）口罩变湿、损坏或明显污染时及时更换。</a:t>
            </a:r>
            <a:endParaRPr lang="zh-CN" alt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030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5875</TotalTime>
  <Words>1954</Words>
  <Application>Microsoft Office PowerPoint</Application>
  <PresentationFormat>自定义</PresentationFormat>
  <Paragraphs>217</Paragraphs>
  <Slides>25</Slides>
  <Notes>25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10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51" baseType="lpstr">
      <vt:lpstr>Arial Unicode MS</vt:lpstr>
      <vt:lpstr>ITC Avant Garde Std Bk</vt:lpstr>
      <vt:lpstr>LiHei Pro</vt:lpstr>
      <vt:lpstr>Open Sans Extrabold</vt:lpstr>
      <vt:lpstr>Signika</vt:lpstr>
      <vt:lpstr>等线</vt:lpstr>
      <vt:lpstr>等线 Light</vt:lpstr>
      <vt:lpstr>迷你简汉真广标</vt:lpstr>
      <vt:lpstr>宋体</vt:lpstr>
      <vt:lpstr>微软雅黑</vt:lpstr>
      <vt:lpstr>Arial</vt:lpstr>
      <vt:lpstr>Calibri</vt:lpstr>
      <vt:lpstr>Impact</vt:lpstr>
      <vt:lpstr>Times New Roman</vt:lpstr>
      <vt:lpstr>Wingdings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程序包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darling</cp:lastModifiedBy>
  <cp:revision>3320</cp:revision>
  <dcterms:created xsi:type="dcterms:W3CDTF">2015-12-01T09:06:39Z</dcterms:created>
  <dcterms:modified xsi:type="dcterms:W3CDTF">2020-01-24T05:19:42Z</dcterms:modified>
</cp:coreProperties>
</file>